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32" r:id="rId3"/>
    <p:sldId id="339" r:id="rId4"/>
    <p:sldId id="333" r:id="rId5"/>
    <p:sldId id="331" r:id="rId6"/>
    <p:sldId id="292" r:id="rId7"/>
    <p:sldId id="305" r:id="rId8"/>
    <p:sldId id="311" r:id="rId9"/>
    <p:sldId id="313" r:id="rId10"/>
    <p:sldId id="314" r:id="rId11"/>
    <p:sldId id="315" r:id="rId12"/>
    <p:sldId id="316" r:id="rId13"/>
    <p:sldId id="317" r:id="rId14"/>
    <p:sldId id="318" r:id="rId15"/>
    <p:sldId id="319" r:id="rId16"/>
    <p:sldId id="326" r:id="rId17"/>
    <p:sldId id="327" r:id="rId18"/>
    <p:sldId id="328" r:id="rId19"/>
    <p:sldId id="329" r:id="rId20"/>
    <p:sldId id="320" r:id="rId21"/>
    <p:sldId id="322" r:id="rId22"/>
    <p:sldId id="323" r:id="rId23"/>
    <p:sldId id="337" r:id="rId24"/>
    <p:sldId id="321" r:id="rId25"/>
    <p:sldId id="324" r:id="rId26"/>
    <p:sldId id="325" r:id="rId27"/>
    <p:sldId id="330" r:id="rId28"/>
    <p:sldId id="334" r:id="rId29"/>
    <p:sldId id="335" r:id="rId30"/>
    <p:sldId id="33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3E4"/>
    <a:srgbClr val="328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245" autoAdjust="0"/>
  </p:normalViewPr>
  <p:slideViewPr>
    <p:cSldViewPr>
      <p:cViewPr varScale="1">
        <p:scale>
          <a:sx n="127" d="100"/>
          <a:sy n="127" d="100"/>
        </p:scale>
        <p:origin x="97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jayala\Dropbox\PuertoRicoGNP-GDP-2015\PRGNP-GDP-Serie1947-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jayala\Dropbox\PuertoRicoGNP-GDP-2015\PRGNP-GDP-Serie1947-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jayala\Dropbox\PuertoRicoGNP-GDP-2015\PRGNP-GDP-Serie1947-20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jayala\Dropbox\PuertoRicoGNP-GDP-2015\GNPtoGDP189countri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jayala\Dropbox\PuertoRicoGNP-GDP-2015\Migration%20Tables.xls"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Puerto Rico, GDP</a:t>
            </a:r>
            <a:r>
              <a:rPr lang="en-US" baseline="0" dirty="0"/>
              <a:t> and GNP</a:t>
            </a:r>
            <a:r>
              <a:rPr lang="en-US" dirty="0"/>
              <a:t>, in $ Millions, 1947-2013</a:t>
            </a:r>
          </a:p>
          <a:p>
            <a:pPr>
              <a:defRPr/>
            </a:pP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0484403391883707"/>
          <c:y val="0.12939790961283673"/>
          <c:w val="0.86943485429705902"/>
          <c:h val="0.67606834733763688"/>
        </c:manualLayout>
      </c:layout>
      <c:lineChart>
        <c:grouping val="standard"/>
        <c:varyColors val="0"/>
        <c:ser>
          <c:idx val="1"/>
          <c:order val="1"/>
          <c:tx>
            <c:strRef>
              <c:f>Sheet1!$B$1</c:f>
              <c:strCache>
                <c:ptCount val="1"/>
                <c:pt idx="0">
                  <c:v>PNB (en $ Millones Corrientes)</c:v>
                </c:pt>
              </c:strCache>
            </c:strRef>
          </c:tx>
          <c:spPr>
            <a:ln w="31750" cap="rnd">
              <a:solidFill>
                <a:schemeClr val="accent5">
                  <a:alpha val="85000"/>
                </a:schemeClr>
              </a:solidFill>
              <a:round/>
            </a:ln>
            <a:effectLst/>
          </c:spPr>
          <c:marker>
            <c:symbol val="none"/>
          </c:marker>
          <c:cat>
            <c:strRef>
              <c:f>Sheet1!$A$1:$A$68</c:f>
              <c:strCache>
                <c:ptCount val="67"/>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strCache>
              <c:extLst/>
            </c:strRef>
          </c:cat>
          <c:val>
            <c:numRef>
              <c:f>Sheet1!$B$2:$B$68</c:f>
              <c:numCache>
                <c:formatCode>#,##0</c:formatCode>
                <c:ptCount val="66"/>
                <c:pt idx="0">
                  <c:v>651</c:v>
                </c:pt>
                <c:pt idx="1">
                  <c:v>719</c:v>
                </c:pt>
                <c:pt idx="2">
                  <c:v>755</c:v>
                </c:pt>
                <c:pt idx="3">
                  <c:v>815</c:v>
                </c:pt>
                <c:pt idx="4">
                  <c:v>968</c:v>
                </c:pt>
                <c:pt idx="5">
                  <c:v>1048</c:v>
                </c:pt>
                <c:pt idx="6">
                  <c:v>1104</c:v>
                </c:pt>
                <c:pt idx="7">
                  <c:v>1142</c:v>
                </c:pt>
                <c:pt idx="8">
                  <c:v>1198</c:v>
                </c:pt>
                <c:pt idx="9">
                  <c:v>1265</c:v>
                </c:pt>
                <c:pt idx="10">
                  <c:v>1370</c:v>
                </c:pt>
                <c:pt idx="11">
                  <c:v>1514</c:v>
                </c:pt>
                <c:pt idx="12">
                  <c:v>1676</c:v>
                </c:pt>
                <c:pt idx="13">
                  <c:v>1834</c:v>
                </c:pt>
                <c:pt idx="14">
                  <c:v>2047</c:v>
                </c:pt>
                <c:pt idx="15">
                  <c:v>2271</c:v>
                </c:pt>
                <c:pt idx="16">
                  <c:v>2488</c:v>
                </c:pt>
                <c:pt idx="17">
                  <c:v>2764</c:v>
                </c:pt>
                <c:pt idx="18">
                  <c:v>3019</c:v>
                </c:pt>
                <c:pt idx="19">
                  <c:v>3308</c:v>
                </c:pt>
                <c:pt idx="20">
                  <c:v>3684</c:v>
                </c:pt>
                <c:pt idx="21">
                  <c:v>4167</c:v>
                </c:pt>
                <c:pt idx="22">
                  <c:v>4688</c:v>
                </c:pt>
                <c:pt idx="23">
                  <c:v>5252</c:v>
                </c:pt>
                <c:pt idx="24">
                  <c:v>5771</c:v>
                </c:pt>
                <c:pt idx="25">
                  <c:v>6307</c:v>
                </c:pt>
                <c:pt idx="26">
                  <c:v>6818</c:v>
                </c:pt>
                <c:pt idx="27">
                  <c:v>7184</c:v>
                </c:pt>
                <c:pt idx="28">
                  <c:v>7556</c:v>
                </c:pt>
                <c:pt idx="29">
                  <c:v>8174</c:v>
                </c:pt>
                <c:pt idx="30">
                  <c:v>8994</c:v>
                </c:pt>
                <c:pt idx="31">
                  <c:v>10061</c:v>
                </c:pt>
                <c:pt idx="32">
                  <c:v>11073</c:v>
                </c:pt>
                <c:pt idx="33">
                  <c:v>12190</c:v>
                </c:pt>
                <c:pt idx="34">
                  <c:v>12627</c:v>
                </c:pt>
                <c:pt idx="35">
                  <c:v>13049</c:v>
                </c:pt>
                <c:pt idx="36">
                  <c:v>14183</c:v>
                </c:pt>
                <c:pt idx="37">
                  <c:v>15002</c:v>
                </c:pt>
                <c:pt idx="38">
                  <c:v>16014</c:v>
                </c:pt>
                <c:pt idx="39">
                  <c:v>17153</c:v>
                </c:pt>
                <c:pt idx="40">
                  <c:v>18550</c:v>
                </c:pt>
                <c:pt idx="41">
                  <c:v>19954</c:v>
                </c:pt>
                <c:pt idx="42">
                  <c:v>21619</c:v>
                </c:pt>
                <c:pt idx="43">
                  <c:v>22809</c:v>
                </c:pt>
                <c:pt idx="44">
                  <c:v>23696</c:v>
                </c:pt>
                <c:pt idx="45">
                  <c:v>25133</c:v>
                </c:pt>
                <c:pt idx="46">
                  <c:v>26641</c:v>
                </c:pt>
                <c:pt idx="47">
                  <c:v>28452</c:v>
                </c:pt>
                <c:pt idx="48">
                  <c:v>30331</c:v>
                </c:pt>
                <c:pt idx="49">
                  <c:v>32096</c:v>
                </c:pt>
                <c:pt idx="50">
                  <c:v>34817</c:v>
                </c:pt>
                <c:pt idx="51">
                  <c:v>38297</c:v>
                </c:pt>
                <c:pt idx="52">
                  <c:v>41366</c:v>
                </c:pt>
                <c:pt idx="53" formatCode="#,##0.00">
                  <c:v>44046.6</c:v>
                </c:pt>
                <c:pt idx="54" formatCode="#,##0.00">
                  <c:v>45071.3</c:v>
                </c:pt>
                <c:pt idx="55" formatCode="#,##0.00">
                  <c:v>47479.4</c:v>
                </c:pt>
                <c:pt idx="56" formatCode="#,##0.00">
                  <c:v>50708.7</c:v>
                </c:pt>
                <c:pt idx="57" formatCode="#,##0.00">
                  <c:v>53752.4</c:v>
                </c:pt>
                <c:pt idx="58" formatCode="#,##0.00">
                  <c:v>56732.3</c:v>
                </c:pt>
                <c:pt idx="59" formatCode="#,##0.00">
                  <c:v>59520.5</c:v>
                </c:pt>
                <c:pt idx="60" formatCode="#,##0.00">
                  <c:v>61665.2</c:v>
                </c:pt>
                <c:pt idx="61" formatCode="#,##0.00">
                  <c:v>62677.8</c:v>
                </c:pt>
                <c:pt idx="62" formatCode="#,##0.00">
                  <c:v>64294.6</c:v>
                </c:pt>
                <c:pt idx="63" formatCode="#,##0.00">
                  <c:v>65720.7</c:v>
                </c:pt>
                <c:pt idx="64" formatCode="#,##0.00">
                  <c:v>68697.600000000006</c:v>
                </c:pt>
                <c:pt idx="65" formatCode="#,##0.00">
                  <c:v>70740.3</c:v>
                </c:pt>
              </c:numCache>
              <c:extLst/>
            </c:numRef>
          </c:val>
          <c:smooth val="0"/>
          <c:extLst>
            <c:ext xmlns:c16="http://schemas.microsoft.com/office/drawing/2014/chart" uri="{C3380CC4-5D6E-409C-BE32-E72D297353CC}">
              <c16:uniqueId val="{00000000-09DE-44FE-8B71-A4E131294361}"/>
            </c:ext>
          </c:extLst>
        </c:ser>
        <c:ser>
          <c:idx val="2"/>
          <c:order val="2"/>
          <c:tx>
            <c:strRef>
              <c:f>Sheet1!$C$1</c:f>
              <c:strCache>
                <c:ptCount val="1"/>
                <c:pt idx="0">
                  <c:v>PIB( en $ Millones Corrientes)</c:v>
                </c:pt>
              </c:strCache>
            </c:strRef>
          </c:tx>
          <c:spPr>
            <a:ln w="31750" cap="rnd">
              <a:solidFill>
                <a:schemeClr val="accent4">
                  <a:alpha val="85000"/>
                </a:schemeClr>
              </a:solidFill>
              <a:round/>
            </a:ln>
            <a:effectLst/>
          </c:spPr>
          <c:marker>
            <c:symbol val="none"/>
          </c:marker>
          <c:cat>
            <c:strRef>
              <c:f>Sheet1!$A$1:$A$68</c:f>
              <c:strCache>
                <c:ptCount val="67"/>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strCache>
              <c:extLst/>
            </c:strRef>
          </c:cat>
          <c:val>
            <c:numRef>
              <c:f>Sheet1!$C$2:$C$68</c:f>
              <c:numCache>
                <c:formatCode>#,##0</c:formatCode>
                <c:ptCount val="66"/>
                <c:pt idx="0">
                  <c:v>614</c:v>
                </c:pt>
                <c:pt idx="1">
                  <c:v>681</c:v>
                </c:pt>
                <c:pt idx="2">
                  <c:v>724</c:v>
                </c:pt>
                <c:pt idx="3">
                  <c:v>768</c:v>
                </c:pt>
                <c:pt idx="4">
                  <c:v>878</c:v>
                </c:pt>
                <c:pt idx="5">
                  <c:v>934</c:v>
                </c:pt>
                <c:pt idx="6">
                  <c:v>1006</c:v>
                </c:pt>
                <c:pt idx="7">
                  <c:v>1062</c:v>
                </c:pt>
                <c:pt idx="8">
                  <c:v>1148</c:v>
                </c:pt>
                <c:pt idx="9">
                  <c:v>1235</c:v>
                </c:pt>
                <c:pt idx="10">
                  <c:v>1337</c:v>
                </c:pt>
                <c:pt idx="11">
                  <c:v>1496</c:v>
                </c:pt>
                <c:pt idx="12">
                  <c:v>1692</c:v>
                </c:pt>
                <c:pt idx="13">
                  <c:v>1865</c:v>
                </c:pt>
                <c:pt idx="14">
                  <c:v>2094</c:v>
                </c:pt>
                <c:pt idx="15">
                  <c:v>2334</c:v>
                </c:pt>
                <c:pt idx="16">
                  <c:v>2571</c:v>
                </c:pt>
                <c:pt idx="17">
                  <c:v>2882</c:v>
                </c:pt>
                <c:pt idx="18">
                  <c:v>3171</c:v>
                </c:pt>
                <c:pt idx="19">
                  <c:v>3533</c:v>
                </c:pt>
                <c:pt idx="20">
                  <c:v>3942</c:v>
                </c:pt>
                <c:pt idx="21">
                  <c:v>4461</c:v>
                </c:pt>
                <c:pt idx="22">
                  <c:v>5035</c:v>
                </c:pt>
                <c:pt idx="23">
                  <c:v>5659</c:v>
                </c:pt>
                <c:pt idx="24">
                  <c:v>6343</c:v>
                </c:pt>
                <c:pt idx="25">
                  <c:v>7023</c:v>
                </c:pt>
                <c:pt idx="26">
                  <c:v>7710</c:v>
                </c:pt>
                <c:pt idx="27">
                  <c:v>8226</c:v>
                </c:pt>
                <c:pt idx="28">
                  <c:v>8996</c:v>
                </c:pt>
                <c:pt idx="29">
                  <c:v>9930</c:v>
                </c:pt>
                <c:pt idx="30">
                  <c:v>11172</c:v>
                </c:pt>
                <c:pt idx="31">
                  <c:v>12786</c:v>
                </c:pt>
                <c:pt idx="32">
                  <c:v>14480</c:v>
                </c:pt>
                <c:pt idx="33">
                  <c:v>15823</c:v>
                </c:pt>
                <c:pt idx="34">
                  <c:v>16415</c:v>
                </c:pt>
                <c:pt idx="35">
                  <c:v>17277</c:v>
                </c:pt>
                <c:pt idx="36">
                  <c:v>19163</c:v>
                </c:pt>
                <c:pt idx="37">
                  <c:v>20289</c:v>
                </c:pt>
                <c:pt idx="38">
                  <c:v>21969</c:v>
                </c:pt>
                <c:pt idx="39">
                  <c:v>23878</c:v>
                </c:pt>
                <c:pt idx="40">
                  <c:v>26178</c:v>
                </c:pt>
                <c:pt idx="41">
                  <c:v>28267</c:v>
                </c:pt>
                <c:pt idx="42">
                  <c:v>30604</c:v>
                </c:pt>
                <c:pt idx="43">
                  <c:v>32287</c:v>
                </c:pt>
                <c:pt idx="44">
                  <c:v>34630</c:v>
                </c:pt>
                <c:pt idx="45">
                  <c:v>36923</c:v>
                </c:pt>
                <c:pt idx="46">
                  <c:v>39691</c:v>
                </c:pt>
                <c:pt idx="47">
                  <c:v>42647</c:v>
                </c:pt>
                <c:pt idx="48">
                  <c:v>45511</c:v>
                </c:pt>
                <c:pt idx="49">
                  <c:v>48096</c:v>
                </c:pt>
                <c:pt idx="50">
                  <c:v>53825</c:v>
                </c:pt>
                <c:pt idx="51">
                  <c:v>60039</c:v>
                </c:pt>
                <c:pt idx="52">
                  <c:v>63149.7</c:v>
                </c:pt>
                <c:pt idx="53" formatCode="#,##0.00">
                  <c:v>69208.399999999994</c:v>
                </c:pt>
                <c:pt idx="54" formatCode="#,##0.00">
                  <c:v>71623.5</c:v>
                </c:pt>
                <c:pt idx="55" formatCode="#,##0.00">
                  <c:v>74827.399999999994</c:v>
                </c:pt>
                <c:pt idx="56" formatCode="#,##0.00">
                  <c:v>79209.399999999994</c:v>
                </c:pt>
                <c:pt idx="57" formatCode="#,##0.00">
                  <c:v>82808.5</c:v>
                </c:pt>
                <c:pt idx="58" formatCode="#,##0.00">
                  <c:v>86157.5</c:v>
                </c:pt>
                <c:pt idx="59" formatCode="#,##0.00">
                  <c:v>88404.5</c:v>
                </c:pt>
                <c:pt idx="60" formatCode="#,##0.00">
                  <c:v>92605.7</c:v>
                </c:pt>
                <c:pt idx="61" formatCode="#,##0.00">
                  <c:v>95211.4</c:v>
                </c:pt>
                <c:pt idx="62" formatCode="#,##0.00">
                  <c:v>98381.3</c:v>
                </c:pt>
                <c:pt idx="63" formatCode="#,##0.00">
                  <c:v>100351.7</c:v>
                </c:pt>
                <c:pt idx="64" formatCode="#,##0.00">
                  <c:v>101080.7</c:v>
                </c:pt>
                <c:pt idx="65" formatCode="#,##0.00">
                  <c:v>103134.8</c:v>
                </c:pt>
              </c:numCache>
              <c:extLst/>
            </c:numRef>
          </c:val>
          <c:smooth val="0"/>
          <c:extLst>
            <c:ext xmlns:c16="http://schemas.microsoft.com/office/drawing/2014/chart" uri="{C3380CC4-5D6E-409C-BE32-E72D297353CC}">
              <c16:uniqueId val="{00000001-09DE-44FE-8B71-A4E131294361}"/>
            </c:ext>
          </c:extLst>
        </c:ser>
        <c:dLbls>
          <c:showLegendKey val="0"/>
          <c:showVal val="0"/>
          <c:showCatName val="0"/>
          <c:showSerName val="0"/>
          <c:showPercent val="0"/>
          <c:showBubbleSize val="0"/>
        </c:dLbls>
        <c:smooth val="0"/>
        <c:axId val="-648128576"/>
        <c:axId val="-6481280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Year</c:v>
                      </c:pt>
                    </c:strCache>
                  </c:strRef>
                </c:tx>
                <c:spPr>
                  <a:ln w="31750" cap="rnd">
                    <a:solidFill>
                      <a:schemeClr val="accent6">
                        <a:alpha val="85000"/>
                      </a:schemeClr>
                    </a:solidFill>
                    <a:round/>
                  </a:ln>
                  <a:effectLst/>
                </c:spPr>
                <c:marker>
                  <c:symbol val="none"/>
                </c:marker>
                <c:cat>
                  <c:strRef>
                    <c:extLst>
                      <c:ext uri="{02D57815-91ED-43cb-92C2-25804820EDAC}">
                        <c15:formulaRef>
                          <c15:sqref>Sheet1!$A$1:$A$68</c15:sqref>
                        </c15:formulaRef>
                      </c:ext>
                    </c:extLst>
                    <c:strCache>
                      <c:ptCount val="67"/>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strCache>
                  </c:strRef>
                </c:cat>
                <c:val>
                  <c:numRef>
                    <c:extLst>
                      <c:ext uri="{02D57815-91ED-43cb-92C2-25804820EDAC}">
                        <c15:formulaRef>
                          <c15:sqref>Sheet1!$A$2:$A$68</c15:sqref>
                        </c15:formulaRef>
                      </c:ext>
                    </c:extLst>
                    <c:numCache>
                      <c:formatCode>General</c:formatCode>
                      <c:ptCount val="66"/>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numCache>
                  </c:numRef>
                </c:val>
                <c:smooth val="0"/>
                <c:extLst>
                  <c:ext xmlns:c16="http://schemas.microsoft.com/office/drawing/2014/chart" uri="{C3380CC4-5D6E-409C-BE32-E72D297353CC}">
                    <c16:uniqueId val="{00000002-09DE-44FE-8B71-A4E131294361}"/>
                  </c:ext>
                </c:extLst>
              </c15:ser>
            </c15:filteredLineSeries>
          </c:ext>
        </c:extLst>
      </c:lineChart>
      <c:catAx>
        <c:axId val="-648128576"/>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48128032"/>
        <c:crosses val="autoZero"/>
        <c:auto val="0"/>
        <c:lblAlgn val="ctr"/>
        <c:lblOffset val="100"/>
        <c:tickLblSkip val="5"/>
        <c:noMultiLvlLbl val="0"/>
      </c:catAx>
      <c:valAx>
        <c:axId val="-64812803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6481285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1"/>
          <c:order val="0"/>
          <c:tx>
            <c:strRef>
              <c:f>Sheet3!$B$1</c:f>
              <c:strCache>
                <c:ptCount val="1"/>
                <c:pt idx="0">
                  <c:v>PNB</c:v>
                </c:pt>
              </c:strCache>
            </c:strRef>
          </c:tx>
          <c:spPr>
            <a:solidFill>
              <a:schemeClr val="accent2"/>
            </a:solidFill>
            <a:ln>
              <a:noFill/>
            </a:ln>
            <a:effectLst/>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9B-4737-BCAC-8347D70273D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9B-4737-BCAC-8347D70273D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9B-4737-BCAC-8347D70273D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9B-4737-BCAC-8347D70273D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9B-4737-BCAC-8347D70273D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9B-4737-BCAC-8347D70273D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9B-4737-BCAC-8347D70273D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9B-4737-BCAC-8347D70273D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9B-4737-BCAC-8347D70273D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9B-4737-BCAC-8347D70273D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Sheet3!$B$2:$B$11</c:f>
              <c:numCache>
                <c:formatCode>#,##0</c:formatCode>
                <c:ptCount val="10"/>
                <c:pt idx="0">
                  <c:v>50708.7</c:v>
                </c:pt>
                <c:pt idx="1">
                  <c:v>53752.4</c:v>
                </c:pt>
                <c:pt idx="2">
                  <c:v>56732.3</c:v>
                </c:pt>
                <c:pt idx="3">
                  <c:v>59520.5</c:v>
                </c:pt>
                <c:pt idx="4">
                  <c:v>61665.2</c:v>
                </c:pt>
                <c:pt idx="5">
                  <c:v>62677.8</c:v>
                </c:pt>
                <c:pt idx="6">
                  <c:v>64294.6</c:v>
                </c:pt>
                <c:pt idx="7">
                  <c:v>65720.7</c:v>
                </c:pt>
                <c:pt idx="8">
                  <c:v>68697.600000000006</c:v>
                </c:pt>
                <c:pt idx="9">
                  <c:v>70740.3</c:v>
                </c:pt>
              </c:numCache>
            </c:numRef>
          </c:val>
          <c:extLst>
            <c:ext xmlns:c16="http://schemas.microsoft.com/office/drawing/2014/chart" uri="{C3380CC4-5D6E-409C-BE32-E72D297353CC}">
              <c16:uniqueId val="{0000000A-B29B-4737-BCAC-8347D70273DB}"/>
            </c:ext>
          </c:extLst>
        </c:ser>
        <c:ser>
          <c:idx val="2"/>
          <c:order val="1"/>
          <c:tx>
            <c:strRef>
              <c:f>Sheet3!$C$1</c:f>
              <c:strCache>
                <c:ptCount val="1"/>
                <c:pt idx="0">
                  <c:v>Ganancias Repatriadas</c:v>
                </c:pt>
              </c:strCache>
            </c:strRef>
          </c:tx>
          <c:spPr>
            <a:solidFill>
              <a:srgbClr val="FFC000"/>
            </a:solidFill>
            <a:ln>
              <a:noFill/>
            </a:ln>
            <a:effectLst/>
            <a:sp3d/>
          </c:spPr>
          <c:invertIfNegative val="0"/>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Sheet3!$C$2:$C$11</c:f>
              <c:numCache>
                <c:formatCode>#,##0</c:formatCode>
                <c:ptCount val="10"/>
                <c:pt idx="0">
                  <c:v>28500.699999999997</c:v>
                </c:pt>
                <c:pt idx="1">
                  <c:v>29056.1</c:v>
                </c:pt>
                <c:pt idx="2">
                  <c:v>29425.199999999997</c:v>
                </c:pt>
                <c:pt idx="3">
                  <c:v>28884</c:v>
                </c:pt>
                <c:pt idx="4">
                  <c:v>30940.5</c:v>
                </c:pt>
                <c:pt idx="5">
                  <c:v>32533.599999999991</c:v>
                </c:pt>
                <c:pt idx="6">
                  <c:v>34086.700000000004</c:v>
                </c:pt>
                <c:pt idx="7">
                  <c:v>34631</c:v>
                </c:pt>
                <c:pt idx="8">
                  <c:v>32383.099999999991</c:v>
                </c:pt>
                <c:pt idx="9">
                  <c:v>32394.5</c:v>
                </c:pt>
              </c:numCache>
            </c:numRef>
          </c:val>
          <c:extLst>
            <c:ext xmlns:c16="http://schemas.microsoft.com/office/drawing/2014/chart" uri="{C3380CC4-5D6E-409C-BE32-E72D297353CC}">
              <c16:uniqueId val="{0000000B-B29B-4737-BCAC-8347D70273DB}"/>
            </c:ext>
          </c:extLst>
        </c:ser>
        <c:dLbls>
          <c:showLegendKey val="0"/>
          <c:showVal val="0"/>
          <c:showCatName val="0"/>
          <c:showSerName val="0"/>
          <c:showPercent val="0"/>
          <c:showBubbleSize val="0"/>
        </c:dLbls>
        <c:gapWidth val="150"/>
        <c:shape val="box"/>
        <c:axId val="-648120960"/>
        <c:axId val="-648131840"/>
        <c:axId val="0"/>
      </c:bar3DChart>
      <c:catAx>
        <c:axId val="-648120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31840"/>
        <c:crosses val="autoZero"/>
        <c:auto val="1"/>
        <c:lblAlgn val="ctr"/>
        <c:lblOffset val="100"/>
        <c:noMultiLvlLbl val="0"/>
      </c:catAx>
      <c:valAx>
        <c:axId val="-64813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20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Ganancias Repatriadas y Deuda</a:t>
            </a:r>
          </a:p>
          <a:p>
            <a:pPr>
              <a:defRPr/>
            </a:pPr>
            <a:r>
              <a:rPr lang="en-US" sz="2400"/>
              <a:t>(Miles de $ Millones)</a:t>
            </a:r>
          </a:p>
        </c:rich>
      </c:tx>
      <c:layout>
        <c:manualLayout>
          <c:xMode val="edge"/>
          <c:yMode val="edge"/>
          <c:x val="3.3676588342764852E-4"/>
          <c:y val="1.33750409939740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Sheet1!$A$4:$B$4</c:f>
              <c:strCache>
                <c:ptCount val="2"/>
                <c:pt idx="0">
                  <c:v>Ganancias Repatriadas 2004-2013 (Miles de $Millones</c:v>
                </c:pt>
                <c:pt idx="1">
                  <c:v>Deuda de PR (Miles de Millones)</c:v>
                </c:pt>
              </c:strCache>
            </c:strRef>
          </c:cat>
          <c:val>
            <c:numRef>
              <c:f>Sheet1!$A$5:$B$5</c:f>
              <c:numCache>
                <c:formatCode>General</c:formatCode>
                <c:ptCount val="2"/>
                <c:pt idx="0">
                  <c:v>313</c:v>
                </c:pt>
                <c:pt idx="1">
                  <c:v>70</c:v>
                </c:pt>
              </c:numCache>
            </c:numRef>
          </c:val>
          <c:extLst>
            <c:ext xmlns:c16="http://schemas.microsoft.com/office/drawing/2014/chart" uri="{C3380CC4-5D6E-409C-BE32-E72D297353CC}">
              <c16:uniqueId val="{00000000-E542-4777-AD10-1D6504A32D18}"/>
            </c:ext>
          </c:extLst>
        </c:ser>
        <c:dLbls>
          <c:showLegendKey val="0"/>
          <c:showVal val="0"/>
          <c:showCatName val="0"/>
          <c:showSerName val="0"/>
          <c:showPercent val="0"/>
          <c:showBubbleSize val="0"/>
        </c:dLbls>
        <c:gapWidth val="219"/>
        <c:overlap val="-27"/>
        <c:axId val="-648130752"/>
        <c:axId val="-648130208"/>
      </c:barChart>
      <c:catAx>
        <c:axId val="-64813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8130208"/>
        <c:crosses val="autoZero"/>
        <c:auto val="1"/>
        <c:lblAlgn val="ctr"/>
        <c:lblOffset val="100"/>
        <c:noMultiLvlLbl val="0"/>
      </c:catAx>
      <c:valAx>
        <c:axId val="-64813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30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Payments to Absentee Capital</a:t>
            </a:r>
          </a:p>
          <a:p>
            <a:pPr>
              <a:defRPr/>
            </a:pPr>
            <a:r>
              <a:rPr lang="en-US" dirty="0"/>
              <a:t> (In $ Millions)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790064285442595E-2"/>
          <c:y val="0.15999998543113728"/>
          <c:w val="0.66800220624595852"/>
          <c:h val="0.54996637324370079"/>
        </c:manualLayout>
      </c:layout>
      <c:barChart>
        <c:barDir val="col"/>
        <c:grouping val="clustered"/>
        <c:varyColors val="0"/>
        <c:ser>
          <c:idx val="0"/>
          <c:order val="0"/>
          <c:tx>
            <c:strRef>
              <c:f>Sheet2!$B$3</c:f>
              <c:strCache>
                <c:ptCount val="1"/>
                <c:pt idx="0">
                  <c:v>Pagos al Capital Ausentista (en $miles de millones)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Sheet2!$A$4:$A$13</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Sheet2!$B$4:$B$13</c:f>
              <c:numCache>
                <c:formatCode>#,##0</c:formatCode>
                <c:ptCount val="10"/>
                <c:pt idx="0">
                  <c:v>28500.699999999997</c:v>
                </c:pt>
                <c:pt idx="1">
                  <c:v>29056.1</c:v>
                </c:pt>
                <c:pt idx="2">
                  <c:v>29425.199999999997</c:v>
                </c:pt>
                <c:pt idx="3">
                  <c:v>28884</c:v>
                </c:pt>
                <c:pt idx="4">
                  <c:v>30940.5</c:v>
                </c:pt>
                <c:pt idx="5">
                  <c:v>32533.599999999991</c:v>
                </c:pt>
                <c:pt idx="6">
                  <c:v>34086.700000000004</c:v>
                </c:pt>
                <c:pt idx="7">
                  <c:v>34631</c:v>
                </c:pt>
                <c:pt idx="8">
                  <c:v>32383.099999999991</c:v>
                </c:pt>
                <c:pt idx="9">
                  <c:v>32394.5</c:v>
                </c:pt>
              </c:numCache>
            </c:numRef>
          </c:val>
          <c:extLst>
            <c:ext xmlns:c16="http://schemas.microsoft.com/office/drawing/2014/chart" uri="{C3380CC4-5D6E-409C-BE32-E72D297353CC}">
              <c16:uniqueId val="{00000000-D970-4E03-8ACE-9E4CD3260932}"/>
            </c:ext>
          </c:extLst>
        </c:ser>
        <c:dLbls>
          <c:dLblPos val="outEnd"/>
          <c:showLegendKey val="0"/>
          <c:showVal val="1"/>
          <c:showCatName val="0"/>
          <c:showSerName val="0"/>
          <c:showPercent val="0"/>
          <c:showBubbleSize val="0"/>
        </c:dLbls>
        <c:gapWidth val="219"/>
        <c:overlap val="-27"/>
        <c:axId val="-648123136"/>
        <c:axId val="-648120416"/>
      </c:barChart>
      <c:catAx>
        <c:axId val="-6481231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20416"/>
        <c:crosses val="autoZero"/>
        <c:auto val="1"/>
        <c:lblAlgn val="ctr"/>
        <c:lblOffset val="100"/>
        <c:noMultiLvlLbl val="0"/>
      </c:catAx>
      <c:valAx>
        <c:axId val="-648120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2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Ratio of GNP to GDP</a:t>
            </a:r>
          </a:p>
          <a:p>
            <a:pPr>
              <a:defRPr/>
            </a:pPr>
            <a:r>
              <a:rPr lang="en-US" sz="2000" dirty="0"/>
              <a:t>(Index of Income Retention)</a:t>
            </a:r>
          </a:p>
        </c:rich>
      </c:tx>
      <c:layout>
        <c:manualLayout>
          <c:xMode val="edge"/>
          <c:yMode val="edge"/>
          <c:x val="0.36520589671348364"/>
          <c:y val="0.1119685493636857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52992769124947"/>
          <c:y val="0.21686399025492931"/>
          <c:w val="0.65019687740927146"/>
          <c:h val="0.66522897054936059"/>
        </c:manualLayout>
      </c:layout>
      <c:barChart>
        <c:barDir val="col"/>
        <c:grouping val="clustered"/>
        <c:varyColors val="0"/>
        <c:ser>
          <c:idx val="0"/>
          <c:order val="0"/>
          <c:tx>
            <c:strRef>
              <c:f>Sheet2!$H$55</c:f>
              <c:strCache>
                <c:ptCount val="1"/>
                <c:pt idx="0">
                  <c:v>Number of Countries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Sheet2!$G$56:$G$63</c:f>
              <c:strCache>
                <c:ptCount val="8"/>
                <c:pt idx="0">
                  <c:v>100 or above</c:v>
                </c:pt>
                <c:pt idx="1">
                  <c:v>95 to 100</c:v>
                </c:pt>
                <c:pt idx="2">
                  <c:v>90 to 95</c:v>
                </c:pt>
                <c:pt idx="3">
                  <c:v>85 to 90</c:v>
                </c:pt>
                <c:pt idx="4">
                  <c:v>80 to 85</c:v>
                </c:pt>
                <c:pt idx="5">
                  <c:v>75 to 80</c:v>
                </c:pt>
                <c:pt idx="6">
                  <c:v>70 to 75</c:v>
                </c:pt>
                <c:pt idx="7">
                  <c:v>Under 70</c:v>
                </c:pt>
              </c:strCache>
            </c:strRef>
          </c:cat>
          <c:val>
            <c:numRef>
              <c:f>Sheet2!$H$56:$H$63</c:f>
              <c:numCache>
                <c:formatCode>General</c:formatCode>
                <c:ptCount val="8"/>
                <c:pt idx="0">
                  <c:v>55</c:v>
                </c:pt>
                <c:pt idx="1">
                  <c:v>89</c:v>
                </c:pt>
                <c:pt idx="2">
                  <c:v>26</c:v>
                </c:pt>
                <c:pt idx="3">
                  <c:v>8</c:v>
                </c:pt>
                <c:pt idx="4">
                  <c:v>3</c:v>
                </c:pt>
                <c:pt idx="5">
                  <c:v>3</c:v>
                </c:pt>
                <c:pt idx="6">
                  <c:v>2</c:v>
                </c:pt>
                <c:pt idx="7">
                  <c:v>3</c:v>
                </c:pt>
              </c:numCache>
            </c:numRef>
          </c:val>
          <c:extLst>
            <c:ext xmlns:c16="http://schemas.microsoft.com/office/drawing/2014/chart" uri="{C3380CC4-5D6E-409C-BE32-E72D297353CC}">
              <c16:uniqueId val="{00000000-1A27-411C-B04C-FAA70413B75F}"/>
            </c:ext>
          </c:extLst>
        </c:ser>
        <c:dLbls>
          <c:showLegendKey val="0"/>
          <c:showVal val="0"/>
          <c:showCatName val="0"/>
          <c:showSerName val="0"/>
          <c:showPercent val="0"/>
          <c:showBubbleSize val="0"/>
        </c:dLbls>
        <c:gapWidth val="219"/>
        <c:overlap val="-27"/>
        <c:axId val="-648134016"/>
        <c:axId val="-648127488"/>
      </c:barChart>
      <c:catAx>
        <c:axId val="-648134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Ratio</a:t>
                </a:r>
                <a:r>
                  <a:rPr lang="en-US" sz="1400" baseline="0"/>
                  <a:t> of GNP to GDP (%)</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27488"/>
        <c:crosses val="autoZero"/>
        <c:auto val="1"/>
        <c:lblAlgn val="ctr"/>
        <c:lblOffset val="100"/>
        <c:noMultiLvlLbl val="0"/>
      </c:catAx>
      <c:valAx>
        <c:axId val="-648127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Number</a:t>
                </a:r>
                <a:r>
                  <a:rPr lang="en-US" sz="1600" baseline="0"/>
                  <a:t> of Countries</a:t>
                </a:r>
                <a:endParaRPr lang="en-US" sz="1600"/>
              </a:p>
            </c:rich>
          </c:tx>
          <c:layout>
            <c:manualLayout>
              <c:xMode val="edge"/>
              <c:yMode val="edge"/>
              <c:x val="2.9314422222547938E-3"/>
              <c:y val="0.407607606716208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3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8816276762909E-2"/>
          <c:y val="7.9789554728602607E-2"/>
          <c:w val="0.92754639741192157"/>
          <c:h val="0.83098480263430441"/>
        </c:manualLayout>
      </c:layout>
      <c:barChart>
        <c:barDir val="col"/>
        <c:grouping val="clustered"/>
        <c:varyColors val="0"/>
        <c:ser>
          <c:idx val="0"/>
          <c:order val="0"/>
          <c:tx>
            <c:strRef>
              <c:f>emigrantesdecadasestimddos!$B$6</c:f>
              <c:strCache>
                <c:ptCount val="1"/>
                <c:pt idx="0">
                  <c:v>Número de emigrantes</c:v>
                </c:pt>
              </c:strCache>
            </c:strRef>
          </c:tx>
          <c:spPr>
            <a:solidFill>
              <a:schemeClr val="accent1"/>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6F-416F-B79A-AAE28250C3E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6F-416F-B79A-AAE28250C3E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6F-416F-B79A-AAE28250C3E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6F-416F-B79A-AAE28250C3E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6F-416F-B79A-AAE28250C3E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6F-416F-B79A-AAE28250C3E8}"/>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6F-416F-B79A-AAE28250C3E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6F-416F-B79A-AAE28250C3E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6F-416F-B79A-AAE28250C3E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6F-416F-B79A-AAE28250C3E8}"/>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6F-416F-B79A-AAE28250C3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emigrantesdecadasestimddos!$A$7:$A$18</c:f>
              <c:strCache>
                <c:ptCount val="12"/>
                <c:pt idx="0">
                  <c:v>1910-20</c:v>
                </c:pt>
                <c:pt idx="2">
                  <c:v>1920-30</c:v>
                </c:pt>
                <c:pt idx="3">
                  <c:v>1930-40</c:v>
                </c:pt>
                <c:pt idx="4">
                  <c:v>1940-50</c:v>
                </c:pt>
                <c:pt idx="5">
                  <c:v>1950-60</c:v>
                </c:pt>
                <c:pt idx="6">
                  <c:v>1960-70</c:v>
                </c:pt>
                <c:pt idx="7">
                  <c:v>1970-80</c:v>
                </c:pt>
                <c:pt idx="8">
                  <c:v>1980-90</c:v>
                </c:pt>
                <c:pt idx="9">
                  <c:v>1990-2000</c:v>
                </c:pt>
                <c:pt idx="10">
                  <c:v>2000-10</c:v>
                </c:pt>
                <c:pt idx="11">
                  <c:v>2010-2020</c:v>
                </c:pt>
              </c:strCache>
            </c:strRef>
          </c:cat>
          <c:val>
            <c:numRef>
              <c:f>emigrantesdecadasestimddos!$B$7:$B$18</c:f>
              <c:numCache>
                <c:formatCode>#,##0</c:formatCode>
                <c:ptCount val="12"/>
                <c:pt idx="0">
                  <c:v>2000</c:v>
                </c:pt>
                <c:pt idx="1">
                  <c:v>11000</c:v>
                </c:pt>
                <c:pt idx="2">
                  <c:v>42000</c:v>
                </c:pt>
                <c:pt idx="3">
                  <c:v>18000</c:v>
                </c:pt>
                <c:pt idx="4">
                  <c:v>151000</c:v>
                </c:pt>
                <c:pt idx="5">
                  <c:v>470000</c:v>
                </c:pt>
                <c:pt idx="6">
                  <c:v>214000</c:v>
                </c:pt>
                <c:pt idx="7">
                  <c:v>47096</c:v>
                </c:pt>
                <c:pt idx="8">
                  <c:v>126465</c:v>
                </c:pt>
                <c:pt idx="9">
                  <c:v>111336</c:v>
                </c:pt>
                <c:pt idx="10">
                  <c:v>392000</c:v>
                </c:pt>
                <c:pt idx="11">
                  <c:v>649589</c:v>
                </c:pt>
              </c:numCache>
            </c:numRef>
          </c:val>
          <c:extLst>
            <c:ext xmlns:c16="http://schemas.microsoft.com/office/drawing/2014/chart" uri="{C3380CC4-5D6E-409C-BE32-E72D297353CC}">
              <c16:uniqueId val="{0000000B-8C6F-416F-B79A-AAE28250C3E8}"/>
            </c:ext>
          </c:extLst>
        </c:ser>
        <c:dLbls>
          <c:showLegendKey val="0"/>
          <c:showVal val="0"/>
          <c:showCatName val="0"/>
          <c:showSerName val="0"/>
          <c:showPercent val="0"/>
          <c:showBubbleSize val="0"/>
        </c:dLbls>
        <c:gapWidth val="219"/>
        <c:overlap val="-27"/>
        <c:axId val="-648121504"/>
        <c:axId val="-648133472"/>
      </c:barChart>
      <c:catAx>
        <c:axId val="-64812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8133472"/>
        <c:crosses val="autoZero"/>
        <c:auto val="1"/>
        <c:lblAlgn val="ctr"/>
        <c:lblOffset val="100"/>
        <c:noMultiLvlLbl val="0"/>
      </c:catAx>
      <c:valAx>
        <c:axId val="-648133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12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65000"/>
        <a:lumOff val="35000"/>
      </a:schemeClr>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0.6306</cdr:x>
      <cdr:y>0.64589</cdr:y>
    </cdr:from>
    <cdr:to>
      <cdr:x>0.77812</cdr:x>
      <cdr:y>0.78749</cdr:y>
    </cdr:to>
    <cdr:sp macro="" textlink="">
      <cdr:nvSpPr>
        <cdr:cNvPr id="2" name="TextBox 1"/>
        <cdr:cNvSpPr txBox="1"/>
      </cdr:nvSpPr>
      <cdr:spPr>
        <a:xfrm xmlns:a="http://schemas.openxmlformats.org/drawingml/2006/main">
          <a:off x="6129577" y="3696765"/>
          <a:ext cx="1433933" cy="810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1) Equatorial Guinea</a:t>
          </a:r>
        </a:p>
        <a:p xmlns:a="http://schemas.openxmlformats.org/drawingml/2006/main">
          <a:r>
            <a:rPr lang="en-US" sz="1100" dirty="0"/>
            <a:t>2) Puerto Rico</a:t>
          </a:r>
        </a:p>
        <a:p xmlns:a="http://schemas.openxmlformats.org/drawingml/2006/main">
          <a:r>
            <a:rPr lang="en-US" dirty="0"/>
            <a:t>3) Iraq</a:t>
          </a:r>
          <a:endParaRPr lang="en-US" sz="1100" dirty="0"/>
        </a:p>
      </cdr:txBody>
    </cdr:sp>
  </cdr:relSizeAnchor>
  <cdr:relSizeAnchor xmlns:cdr="http://schemas.openxmlformats.org/drawingml/2006/chartDrawing">
    <cdr:from>
      <cdr:x>0.71683</cdr:x>
      <cdr:y>0.71354</cdr:y>
    </cdr:from>
    <cdr:to>
      <cdr:x>0.72752</cdr:x>
      <cdr:y>0.83699</cdr:y>
    </cdr:to>
    <cdr:cxnSp macro="">
      <cdr:nvCxnSpPr>
        <cdr:cNvPr id="4" name="Straight Arrow Connector 3">
          <a:extLst xmlns:a="http://schemas.openxmlformats.org/drawingml/2006/main">
            <a:ext uri="{FF2B5EF4-FFF2-40B4-BE49-F238E27FC236}">
              <a16:creationId xmlns:a16="http://schemas.microsoft.com/office/drawing/2014/main" id="{E37F547B-4AE1-4265-AEDF-6A69DAC5B0DC}"/>
            </a:ext>
          </a:extLst>
        </cdr:cNvPr>
        <cdr:cNvCxnSpPr/>
      </cdr:nvCxnSpPr>
      <cdr:spPr>
        <a:xfrm xmlns:a="http://schemas.openxmlformats.org/drawingml/2006/main">
          <a:off x="6967777" y="4083978"/>
          <a:ext cx="103910" cy="70656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94461-FBEE-40AD-BCD5-78794BA34359}" type="datetimeFigureOut">
              <a:rPr lang="en-US" smtClean="0"/>
              <a:t>5/5/2019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45933-7DBF-4386-8404-E5DC4EB4F51B}" type="slidenum">
              <a:rPr lang="en-US" smtClean="0"/>
              <a:t>‹#›</a:t>
            </a:fld>
            <a:endParaRPr lang="en-US"/>
          </a:p>
        </p:txBody>
      </p:sp>
    </p:spTree>
    <p:extLst>
      <p:ext uri="{BB962C8B-B14F-4D97-AF65-F5344CB8AC3E}">
        <p14:creationId xmlns:p14="http://schemas.microsoft.com/office/powerpoint/2010/main" val="299026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45933-7DBF-4386-8404-E5DC4EB4F51B}" type="slidenum">
              <a:rPr lang="en-US" smtClean="0"/>
              <a:t>20</a:t>
            </a:fld>
            <a:endParaRPr lang="en-US"/>
          </a:p>
        </p:txBody>
      </p:sp>
    </p:spTree>
    <p:extLst>
      <p:ext uri="{BB962C8B-B14F-4D97-AF65-F5344CB8AC3E}">
        <p14:creationId xmlns:p14="http://schemas.microsoft.com/office/powerpoint/2010/main" val="68949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167520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239787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187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350197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799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276069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110174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197487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47093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84A05C-D69B-4D59-A9A5-7CC2714D8B3D}"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428989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84A05C-D69B-4D59-A9A5-7CC2714D8B3D}"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97444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84A05C-D69B-4D59-A9A5-7CC2714D8B3D}"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92047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84A05C-D69B-4D59-A9A5-7CC2714D8B3D}"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42332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4A05C-D69B-4D59-A9A5-7CC2714D8B3D}"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166655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C84A05C-D69B-4D59-A9A5-7CC2714D8B3D}"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378988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84A05C-D69B-4D59-A9A5-7CC2714D8B3D}"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C82C6-AB7F-44F3-AE8E-4BF8242AA842}" type="slidenum">
              <a:rPr lang="en-US" smtClean="0"/>
              <a:t>‹#›</a:t>
            </a:fld>
            <a:endParaRPr lang="en-US"/>
          </a:p>
        </p:txBody>
      </p:sp>
    </p:spTree>
    <p:extLst>
      <p:ext uri="{BB962C8B-B14F-4D97-AF65-F5344CB8AC3E}">
        <p14:creationId xmlns:p14="http://schemas.microsoft.com/office/powerpoint/2010/main" val="116697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84A05C-D69B-4D59-A9A5-7CC2714D8B3D}" type="datetimeFigureOut">
              <a:rPr lang="en-US" smtClean="0"/>
              <a:t>5/5/2019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33C82C6-AB7F-44F3-AE8E-4BF8242AA842}" type="slidenum">
              <a:rPr lang="en-US" smtClean="0"/>
              <a:t>‹#›</a:t>
            </a:fld>
            <a:endParaRPr lang="en-US"/>
          </a:p>
        </p:txBody>
      </p:sp>
    </p:spTree>
    <p:extLst>
      <p:ext uri="{BB962C8B-B14F-4D97-AF65-F5344CB8AC3E}">
        <p14:creationId xmlns:p14="http://schemas.microsoft.com/office/powerpoint/2010/main" val="103429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indicadores.pr/Business/N-mero-de-vuelos-pasajeros-a-reos-y-carga-con-orig/chx2-fpc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524000"/>
            <a:ext cx="9144000" cy="584775"/>
          </a:xfrm>
          <a:prstGeom prst="rect">
            <a:avLst/>
          </a:prstGeom>
          <a:noFill/>
        </p:spPr>
        <p:txBody>
          <a:bodyPr wrap="square" rtlCol="0">
            <a:spAutoFit/>
          </a:bodyPr>
          <a:lstStyle/>
          <a:p>
            <a:pPr algn="ctr"/>
            <a:r>
              <a:rPr lang="en-US" sz="3200" dirty="0">
                <a:solidFill>
                  <a:prstClr val="black"/>
                </a:solidFill>
              </a:rPr>
              <a:t>Puerto Rico’s Debt and Resistance to Repayment</a:t>
            </a:r>
            <a:endParaRPr lang="en-US" sz="3200" dirty="0">
              <a:solidFill>
                <a:prstClr val="white"/>
              </a:solidFill>
              <a:latin typeface="Verdana" pitchFamily="34" charset="0"/>
              <a:ea typeface="Verdana" pitchFamily="34" charset="0"/>
              <a:cs typeface="Verdana" pitchFamily="34" charset="0"/>
            </a:endParaRPr>
          </a:p>
        </p:txBody>
      </p:sp>
      <p:sp>
        <p:nvSpPr>
          <p:cNvPr id="7" name="TextBox 6"/>
          <p:cNvSpPr txBox="1"/>
          <p:nvPr/>
        </p:nvSpPr>
        <p:spPr>
          <a:xfrm>
            <a:off x="0" y="3276600"/>
            <a:ext cx="9144000" cy="830997"/>
          </a:xfrm>
          <a:prstGeom prst="rect">
            <a:avLst/>
          </a:prstGeom>
          <a:noFill/>
        </p:spPr>
        <p:txBody>
          <a:bodyPr wrap="square" rtlCol="0">
            <a:spAutoFit/>
          </a:bodyPr>
          <a:lstStyle/>
          <a:p>
            <a:pPr algn="ctr"/>
            <a:r>
              <a:rPr lang="en-US" sz="2400" dirty="0">
                <a:solidFill>
                  <a:prstClr val="black"/>
                </a:solidFill>
              </a:rPr>
              <a:t>César Ayala</a:t>
            </a:r>
          </a:p>
          <a:p>
            <a:pPr algn="ctr"/>
            <a:r>
              <a:rPr lang="en-US" sz="2400" dirty="0">
                <a:solidFill>
                  <a:prstClr val="black"/>
                </a:solidFill>
              </a:rPr>
              <a:t>UCLA</a:t>
            </a:r>
          </a:p>
        </p:txBody>
      </p:sp>
      <p:pic>
        <p:nvPicPr>
          <p:cNvPr id="8" name="Picture 7"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Tree>
    <p:extLst>
      <p:ext uri="{BB962C8B-B14F-4D97-AF65-F5344CB8AC3E}">
        <p14:creationId xmlns:p14="http://schemas.microsoft.com/office/powerpoint/2010/main" val="49151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6911526" cy="523220"/>
          </a:xfrm>
          <a:prstGeom prst="rect">
            <a:avLst/>
          </a:prstGeom>
          <a:noFill/>
        </p:spPr>
        <p:txBody>
          <a:bodyPr wrap="square" rtlCol="0">
            <a:spAutoFit/>
          </a:bodyPr>
          <a:lstStyle/>
          <a:p>
            <a:r>
              <a:rPr lang="en-US" sz="2800" dirty="0"/>
              <a:t>Size of the Drainage and Size of the Debt</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1905000" cy="1089529"/>
          </a:xfrm>
          <a:prstGeom prst="rect">
            <a:avLst/>
          </a:prstGeom>
          <a:noFill/>
        </p:spPr>
        <p:txBody>
          <a:bodyPr wrap="square" rtlCol="0">
            <a:spAutoFit/>
          </a:bodyPr>
          <a:lstStyle/>
          <a:p>
            <a:pPr>
              <a:lnSpc>
                <a:spcPct val="90000"/>
              </a:lnSpc>
            </a:pPr>
            <a:endParaRPr lang="en-US" sz="240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graphicFrame>
        <p:nvGraphicFramePr>
          <p:cNvPr id="5" name="Chart 4"/>
          <p:cNvGraphicFramePr>
            <a:graphicFrameLocks noGrp="1"/>
          </p:cNvGraphicFramePr>
          <p:nvPr>
            <p:extLst>
              <p:ext uri="{D42A27DB-BD31-4B8C-83A1-F6EECF244321}">
                <p14:modId xmlns:p14="http://schemas.microsoft.com/office/powerpoint/2010/main" val="3525723651"/>
              </p:ext>
            </p:extLst>
          </p:nvPr>
        </p:nvGraphicFramePr>
        <p:xfrm>
          <a:off x="3200401" y="1295401"/>
          <a:ext cx="56388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04800" y="1295401"/>
            <a:ext cx="2895601" cy="4247317"/>
          </a:xfrm>
          <a:prstGeom prst="rect">
            <a:avLst/>
          </a:prstGeom>
          <a:noFill/>
        </p:spPr>
        <p:txBody>
          <a:bodyPr wrap="square" rtlCol="0">
            <a:spAutoFit/>
          </a:bodyPr>
          <a:lstStyle/>
          <a:p>
            <a:r>
              <a:rPr lang="en-US" dirty="0"/>
              <a:t>Puerto Rico’s debt is currently valued at approximately 70 billion dollars; U.S. corporations repatriated 313 billion dollars between 2004 and 2013. To put this drain in perspective, repatriated profits in the last decade alone are enough to pay the entire debt of Puerto Rico’s government and its public corporations four times over!</a:t>
            </a:r>
          </a:p>
          <a:p>
            <a:endParaRPr lang="en-US" dirty="0"/>
          </a:p>
        </p:txBody>
      </p:sp>
    </p:spTree>
    <p:extLst>
      <p:ext uri="{BB962C8B-B14F-4D97-AF65-F5344CB8AC3E}">
        <p14:creationId xmlns:p14="http://schemas.microsoft.com/office/powerpoint/2010/main" val="18786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6911526" cy="523220"/>
          </a:xfrm>
          <a:prstGeom prst="rect">
            <a:avLst/>
          </a:prstGeom>
          <a:noFill/>
        </p:spPr>
        <p:txBody>
          <a:bodyPr wrap="square" rtlCol="0">
            <a:spAutoFit/>
          </a:bodyPr>
          <a:lstStyle/>
          <a:p>
            <a:r>
              <a:rPr lang="en-US" sz="2800" dirty="0"/>
              <a:t>The White Elephant in the room…</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pic>
        <p:nvPicPr>
          <p:cNvPr id="5" name="Picture 2" descr="ACED52CC-1511-4C1F-B5C0-92CEBB53DF5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973" y="1295400"/>
            <a:ext cx="6320027" cy="395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1143000"/>
            <a:ext cx="2590800" cy="4801314"/>
          </a:xfrm>
          <a:prstGeom prst="rect">
            <a:avLst/>
          </a:prstGeom>
          <a:noFill/>
        </p:spPr>
        <p:txBody>
          <a:bodyPr wrap="square" rtlCol="0">
            <a:spAutoFit/>
          </a:bodyPr>
          <a:lstStyle/>
          <a:p>
            <a:r>
              <a:rPr lang="en-US" dirty="0"/>
              <a:t>These payments to absentee capital constitute the elephant in the room that is never mentioned in discussions of Puerto Rico’s debt problems. If we take the last decade, the profits earned in two of the last ten years, or an equivalent of 20% in taxes on the total profits generated during that decade, would be enough to leave Puerto Rico free of debt. </a:t>
            </a:r>
          </a:p>
          <a:p>
            <a:endParaRPr lang="en-US" dirty="0"/>
          </a:p>
        </p:txBody>
      </p:sp>
    </p:spTree>
    <p:extLst>
      <p:ext uri="{BB962C8B-B14F-4D97-AF65-F5344CB8AC3E}">
        <p14:creationId xmlns:p14="http://schemas.microsoft.com/office/powerpoint/2010/main" val="378529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0" y="162580"/>
            <a:ext cx="9144000" cy="523220"/>
          </a:xfrm>
          <a:prstGeom prst="rect">
            <a:avLst/>
          </a:prstGeom>
          <a:noFill/>
        </p:spPr>
        <p:txBody>
          <a:bodyPr wrap="square" rtlCol="0">
            <a:spAutoFit/>
          </a:bodyPr>
          <a:lstStyle/>
          <a:p>
            <a:r>
              <a:rPr lang="en-US" sz="2800" dirty="0"/>
              <a:t>Over $300 Billion in Repatriated Profits in a Decade</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6251778"/>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112978786"/>
              </p:ext>
            </p:extLst>
          </p:nvPr>
        </p:nvGraphicFramePr>
        <p:xfrm>
          <a:off x="838200" y="685800"/>
          <a:ext cx="10515600" cy="5491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95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6911526" cy="523220"/>
          </a:xfrm>
          <a:prstGeom prst="rect">
            <a:avLst/>
          </a:prstGeom>
          <a:noFill/>
        </p:spPr>
        <p:txBody>
          <a:bodyPr wrap="square" rtlCol="0">
            <a:spAutoFit/>
          </a:bodyPr>
          <a:lstStyle/>
          <a:p>
            <a:r>
              <a:rPr lang="en-US" sz="2800" b="1" dirty="0"/>
              <a:t>An Extraordinary Case</a:t>
            </a:r>
            <a:endParaRPr lang="en-US" sz="2800" dirty="0"/>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sp>
        <p:nvSpPr>
          <p:cNvPr id="2" name="TextBox 1"/>
          <p:cNvSpPr txBox="1"/>
          <p:nvPr/>
        </p:nvSpPr>
        <p:spPr>
          <a:xfrm>
            <a:off x="304800" y="1143000"/>
            <a:ext cx="8686800" cy="5109091"/>
          </a:xfrm>
          <a:prstGeom prst="rect">
            <a:avLst/>
          </a:prstGeom>
          <a:noFill/>
        </p:spPr>
        <p:txBody>
          <a:bodyPr wrap="square" rtlCol="0">
            <a:spAutoFit/>
          </a:bodyPr>
          <a:lstStyle/>
          <a:p>
            <a:r>
              <a:rPr lang="en-US" b="1" dirty="0"/>
              <a:t> </a:t>
            </a:r>
            <a:r>
              <a:rPr lang="en-US" sz="2800" dirty="0"/>
              <a:t>One might think that the case of Puerto Rico is normal with respect to Foreign Direct Investment and the resulting proportion of the income it produces that escapes into the hands of external investors. However, this is not the case. Puerto Rico’s situation is exceptional in terms of repatriation of profits and the drain it creates on the local economy. The following table represents GDP and GNP in a number of selected countries. In the worst of these cases, Ireland, extracted profits are not even half of those of Puerto Rico (15 % of the GDP compared to 33% in Puerto Rico). </a:t>
            </a:r>
          </a:p>
          <a:p>
            <a:endParaRPr lang="en-US" dirty="0"/>
          </a:p>
        </p:txBody>
      </p:sp>
    </p:spTree>
    <p:extLst>
      <p:ext uri="{BB962C8B-B14F-4D97-AF65-F5344CB8AC3E}">
        <p14:creationId xmlns:p14="http://schemas.microsoft.com/office/powerpoint/2010/main" val="198916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8991600" cy="400110"/>
          </a:xfrm>
          <a:prstGeom prst="rect">
            <a:avLst/>
          </a:prstGeom>
          <a:noFill/>
        </p:spPr>
        <p:txBody>
          <a:bodyPr wrap="square" rtlCol="0">
            <a:spAutoFit/>
          </a:bodyPr>
          <a:lstStyle/>
          <a:p>
            <a:r>
              <a:rPr lang="en-US" sz="2000" dirty="0"/>
              <a:t>Puerto Rico is an outlier, an extreme case in terms of  profit repatriation</a:t>
            </a:r>
            <a:endParaRPr lang="en-US" sz="20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24364230"/>
              </p:ext>
            </p:extLst>
          </p:nvPr>
        </p:nvGraphicFramePr>
        <p:xfrm>
          <a:off x="457200" y="1295400"/>
          <a:ext cx="7967470" cy="4164876"/>
        </p:xfrm>
        <a:graphic>
          <a:graphicData uri="http://schemas.openxmlformats.org/drawingml/2006/table">
            <a:tbl>
              <a:tblPr>
                <a:tableStyleId>{5C22544A-7EE6-4342-B048-85BDC9FD1C3A}</a:tableStyleId>
              </a:tblPr>
              <a:tblGrid>
                <a:gridCol w="1863396">
                  <a:extLst>
                    <a:ext uri="{9D8B030D-6E8A-4147-A177-3AD203B41FA5}">
                      <a16:colId xmlns:a16="http://schemas.microsoft.com/office/drawing/2014/main" val="20000"/>
                    </a:ext>
                  </a:extLst>
                </a:gridCol>
                <a:gridCol w="2185134">
                  <a:extLst>
                    <a:ext uri="{9D8B030D-6E8A-4147-A177-3AD203B41FA5}">
                      <a16:colId xmlns:a16="http://schemas.microsoft.com/office/drawing/2014/main" val="20001"/>
                    </a:ext>
                  </a:extLst>
                </a:gridCol>
                <a:gridCol w="2346001">
                  <a:extLst>
                    <a:ext uri="{9D8B030D-6E8A-4147-A177-3AD203B41FA5}">
                      <a16:colId xmlns:a16="http://schemas.microsoft.com/office/drawing/2014/main" val="20002"/>
                    </a:ext>
                  </a:extLst>
                </a:gridCol>
                <a:gridCol w="1572939">
                  <a:extLst>
                    <a:ext uri="{9D8B030D-6E8A-4147-A177-3AD203B41FA5}">
                      <a16:colId xmlns:a16="http://schemas.microsoft.com/office/drawing/2014/main" val="20003"/>
                    </a:ext>
                  </a:extLst>
                </a:gridCol>
              </a:tblGrid>
              <a:tr h="462764">
                <a:tc>
                  <a:txBody>
                    <a:bodyPr/>
                    <a:lstStyle/>
                    <a:p>
                      <a:pPr algn="l" fontAlgn="b"/>
                      <a:r>
                        <a:rPr lang="en-US" sz="1200" u="none" strike="noStrike" dirty="0">
                          <a:effectLst/>
                        </a:rPr>
                        <a:t>Country</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Gross Domestic Product (2013)</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Gross National Income (2013)</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GNI as % of GDP</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31382">
                <a:tc>
                  <a:txBody>
                    <a:bodyPr/>
                    <a:lstStyle/>
                    <a:p>
                      <a:pPr algn="l" fontAlgn="b"/>
                      <a:r>
                        <a:rPr lang="en-US" sz="1200" u="none" strike="noStrike">
                          <a:effectLst/>
                        </a:rPr>
                        <a:t> South Africa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$366,057,913,372</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$393,823,024,542</a:t>
                      </a:r>
                      <a:endParaRPr lang="en-US" sz="1100" b="0" i="0" u="none" strike="noStrike" dirty="0">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108</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31382">
                <a:tc>
                  <a:txBody>
                    <a:bodyPr/>
                    <a:lstStyle/>
                    <a:p>
                      <a:pPr algn="l" fontAlgn="b"/>
                      <a:r>
                        <a:rPr lang="en-US" sz="1200" u="none" strike="noStrike">
                          <a:effectLst/>
                        </a:rPr>
                        <a:t> Greece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$242,230,732,091</a:t>
                      </a:r>
                      <a:endParaRPr lang="en-US" sz="1100" b="0" i="0" u="none" strike="noStrike" dirty="0">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$249,278,628,645</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103</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31382">
                <a:tc>
                  <a:txBody>
                    <a:bodyPr/>
                    <a:lstStyle/>
                    <a:p>
                      <a:pPr algn="l" fontAlgn="b"/>
                      <a:r>
                        <a:rPr lang="en-US" sz="1200" u="none" strike="noStrike">
                          <a:effectLst/>
                        </a:rPr>
                        <a:t> United States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$16,768,053,000,000</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$17,113,833,339,939</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102</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31382">
                <a:tc>
                  <a:txBody>
                    <a:bodyPr/>
                    <a:lstStyle/>
                    <a:p>
                      <a:pPr algn="l" fontAlgn="b"/>
                      <a:r>
                        <a:rPr lang="en-US" sz="1200" u="none" strike="noStrike">
                          <a:effectLst/>
                        </a:rPr>
                        <a:t> Spain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$1,393,040,177,014</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$1,395,888,680,016</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31382">
                <a:tc>
                  <a:txBody>
                    <a:bodyPr/>
                    <a:lstStyle/>
                    <a:p>
                      <a:pPr algn="l" fontAlgn="b"/>
                      <a:r>
                        <a:rPr lang="en-US" sz="1200" u="none" strike="noStrike">
                          <a:effectLst/>
                        </a:rPr>
                        <a:t> Malaysia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$313,158,247,643</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$309,755,676,019</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99</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31382">
                <a:tc>
                  <a:txBody>
                    <a:bodyPr/>
                    <a:lstStyle/>
                    <a:p>
                      <a:pPr algn="l" fontAlgn="b"/>
                      <a:r>
                        <a:rPr lang="en-US" sz="1200" u="none" strike="noStrike">
                          <a:effectLst/>
                        </a:rPr>
                        <a:t> South Korea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$1,305,604,961,393</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$1,298,955,846,781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99</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31382">
                <a:tc>
                  <a:txBody>
                    <a:bodyPr/>
                    <a:lstStyle/>
                    <a:p>
                      <a:pPr algn="l" fontAlgn="b"/>
                      <a:r>
                        <a:rPr lang="en-US" sz="1200" u="none" strike="noStrike" dirty="0">
                          <a:effectLst/>
                        </a:rPr>
                        <a:t> Dominican Republic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$61,198,258,779</a:t>
                      </a:r>
                      <a:endParaRPr lang="en-US" sz="1100" b="0" i="0" u="none" strike="noStrike" dirty="0">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$60,060,832,161</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98</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31382">
                <a:tc>
                  <a:txBody>
                    <a:bodyPr/>
                    <a:lstStyle/>
                    <a:p>
                      <a:pPr algn="l" fontAlgn="b"/>
                      <a:r>
                        <a:rPr lang="en-US" sz="1200" u="none" strike="noStrike">
                          <a:effectLst/>
                        </a:rPr>
                        <a:t> Argentina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$622,057,981,847</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$604,738,952,600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31382">
                <a:tc>
                  <a:txBody>
                    <a:bodyPr/>
                    <a:lstStyle/>
                    <a:p>
                      <a:pPr algn="l" fontAlgn="b"/>
                      <a:r>
                        <a:rPr lang="en-US" sz="1200" u="none" strike="noStrike">
                          <a:effectLst/>
                        </a:rPr>
                        <a:t> Chile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$276,673,695,234</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$268,328,882,346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31382">
                <a:tc>
                  <a:txBody>
                    <a:bodyPr/>
                    <a:lstStyle/>
                    <a:p>
                      <a:pPr algn="l" fontAlgn="b"/>
                      <a:r>
                        <a:rPr lang="en-US" sz="1200" u="none" strike="noStrike">
                          <a:effectLst/>
                        </a:rPr>
                        <a:t> Czech Republic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$208,796,024,646</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$199,407,572,904</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96</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31382">
                <a:tc>
                  <a:txBody>
                    <a:bodyPr/>
                    <a:lstStyle/>
                    <a:p>
                      <a:pPr algn="l" fontAlgn="b"/>
                      <a:r>
                        <a:rPr lang="en-US" sz="1200" u="none" strike="noStrike">
                          <a:effectLst/>
                        </a:rPr>
                        <a:t> Mexico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$1,262,248,825,556</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$1,209,227,950,661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96</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31382">
                <a:tc>
                  <a:txBody>
                    <a:bodyPr/>
                    <a:lstStyle/>
                    <a:p>
                      <a:pPr algn="l" fontAlgn="b"/>
                      <a:r>
                        <a:rPr lang="en-US" sz="1200" u="none" strike="noStrike">
                          <a:effectLst/>
                        </a:rPr>
                        <a:t> Uruguay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$57,524,653,094</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$53,290,776,344</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93</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31382">
                <a:tc>
                  <a:txBody>
                    <a:bodyPr/>
                    <a:lstStyle/>
                    <a:p>
                      <a:pPr algn="l" fontAlgn="b"/>
                      <a:r>
                        <a:rPr lang="en-US" sz="1200" u="none" strike="noStrike">
                          <a:effectLst/>
                        </a:rPr>
                        <a:t> Ireland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$232,077,367,193</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$198,111,832,736</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85</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231382">
                <a:tc>
                  <a:txBody>
                    <a:bodyPr/>
                    <a:lstStyle/>
                    <a:p>
                      <a:pPr algn="l" fontAlgn="b"/>
                      <a:r>
                        <a:rPr lang="en-US" sz="1200" u="none" strike="noStrike">
                          <a:effectLst/>
                        </a:rPr>
                        <a:t> Puerto Rico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$103,134,778,000</a:t>
                      </a:r>
                      <a:endParaRPr lang="en-US" sz="1100" b="0" i="0" u="none" strike="noStrike">
                        <a:solidFill>
                          <a:srgbClr val="403E3C"/>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$69,432,480,620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67</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14"/>
                  </a:ext>
                </a:extLst>
              </a:tr>
              <a:tr h="231382">
                <a:tc gridSpan="3">
                  <a:txBody>
                    <a:bodyPr/>
                    <a:lstStyle/>
                    <a:p>
                      <a:pPr algn="l" fontAlgn="b"/>
                      <a:r>
                        <a:rPr lang="en-US" sz="1200" u="none" strike="noStrike">
                          <a:effectLst/>
                        </a:rPr>
                        <a:t>Source: http://data.worldbank.org/indicator/NY.GDP.MKTP.CD/countries</a:t>
                      </a:r>
                      <a:endParaRPr lang="en-US" sz="12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231382">
                <a:tc gridSpan="3">
                  <a:txBody>
                    <a:bodyPr/>
                    <a:lstStyle/>
                    <a:p>
                      <a:pPr algn="l" fontAlgn="b"/>
                      <a:r>
                        <a:rPr lang="en-US" sz="1200" u="none" strike="noStrike">
                          <a:effectLst/>
                        </a:rPr>
                        <a:t>Source: http://data.worldbank.org/indicator/NY.GNP.ATLS.CD/countries</a:t>
                      </a:r>
                      <a:endParaRPr lang="en-US" sz="12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8397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6911526" cy="523220"/>
          </a:xfrm>
          <a:prstGeom prst="rect">
            <a:avLst/>
          </a:prstGeom>
          <a:noFill/>
        </p:spPr>
        <p:txBody>
          <a:bodyPr wrap="square" rtlCol="0">
            <a:spAutoFit/>
          </a:bodyPr>
          <a:lstStyle/>
          <a:p>
            <a:r>
              <a:rPr lang="en-US" sz="2800" dirty="0"/>
              <a:t>One of the most extreme cases in the world</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011292438"/>
              </p:ext>
            </p:extLst>
          </p:nvPr>
        </p:nvGraphicFramePr>
        <p:xfrm>
          <a:off x="-262177" y="474970"/>
          <a:ext cx="9720262" cy="57235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00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F03D-96B1-4D87-ABB1-DAAA3535457A}"/>
              </a:ext>
            </a:extLst>
          </p:cNvPr>
          <p:cNvSpPr>
            <a:spLocks noGrp="1"/>
          </p:cNvSpPr>
          <p:nvPr>
            <p:ph type="title"/>
          </p:nvPr>
        </p:nvSpPr>
        <p:spPr/>
        <p:txBody>
          <a:bodyPr>
            <a:normAutofit/>
          </a:bodyPr>
          <a:lstStyle/>
          <a:p>
            <a:r>
              <a:rPr lang="es-MX" dirty="0"/>
              <a:t>Crisis </a:t>
            </a:r>
            <a:r>
              <a:rPr lang="es-MX" dirty="0" err="1"/>
              <a:t>Made</a:t>
            </a:r>
            <a:r>
              <a:rPr lang="es-MX" dirty="0"/>
              <a:t> in the USA-- </a:t>
            </a:r>
            <a:r>
              <a:rPr lang="es-MX" dirty="0" err="1"/>
              <a:t>Section</a:t>
            </a:r>
            <a:r>
              <a:rPr lang="es-MX" dirty="0"/>
              <a:t> 936 </a:t>
            </a:r>
            <a:r>
              <a:rPr lang="es-MX" dirty="0" err="1"/>
              <a:t>Phaseout</a:t>
            </a:r>
            <a:endParaRPr lang="es-MX" dirty="0"/>
          </a:p>
        </p:txBody>
      </p:sp>
      <p:pic>
        <p:nvPicPr>
          <p:cNvPr id="5" name="Content Placeholder 4">
            <a:extLst>
              <a:ext uri="{FF2B5EF4-FFF2-40B4-BE49-F238E27FC236}">
                <a16:creationId xmlns:a16="http://schemas.microsoft.com/office/drawing/2014/main" id="{78A357AA-090C-43AC-A497-E46950FCD6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824014"/>
            <a:ext cx="6348413" cy="2554584"/>
          </a:xfrm>
        </p:spPr>
      </p:pic>
      <p:sp>
        <p:nvSpPr>
          <p:cNvPr id="6" name="TextBox 5">
            <a:extLst>
              <a:ext uri="{FF2B5EF4-FFF2-40B4-BE49-F238E27FC236}">
                <a16:creationId xmlns:a16="http://schemas.microsoft.com/office/drawing/2014/main" id="{A59A296A-31E6-4A7B-8A9E-EF8FADF981EA}"/>
              </a:ext>
            </a:extLst>
          </p:cNvPr>
          <p:cNvSpPr txBox="1"/>
          <p:nvPr/>
        </p:nvSpPr>
        <p:spPr>
          <a:xfrm>
            <a:off x="2514600" y="2787134"/>
            <a:ext cx="3383427" cy="369332"/>
          </a:xfrm>
          <a:prstGeom prst="rect">
            <a:avLst/>
          </a:prstGeom>
          <a:noFill/>
        </p:spPr>
        <p:txBody>
          <a:bodyPr wrap="none" rtlCol="0">
            <a:spAutoFit/>
          </a:bodyPr>
          <a:lstStyle/>
          <a:p>
            <a:r>
              <a:rPr lang="es-MX" dirty="0"/>
              <a:t>1996-158,000 </a:t>
            </a:r>
            <a:r>
              <a:rPr lang="es-MX" dirty="0" err="1"/>
              <a:t>Manufacturing</a:t>
            </a:r>
            <a:r>
              <a:rPr lang="es-MX" dirty="0"/>
              <a:t> Jobs</a:t>
            </a:r>
          </a:p>
        </p:txBody>
      </p:sp>
      <p:cxnSp>
        <p:nvCxnSpPr>
          <p:cNvPr id="8" name="Straight Arrow Connector 7">
            <a:extLst>
              <a:ext uri="{FF2B5EF4-FFF2-40B4-BE49-F238E27FC236}">
                <a16:creationId xmlns:a16="http://schemas.microsoft.com/office/drawing/2014/main" id="{16EC39D5-708C-447E-BB1D-32F01F261BFE}"/>
              </a:ext>
            </a:extLst>
          </p:cNvPr>
          <p:cNvCxnSpPr/>
          <p:nvPr/>
        </p:nvCxnSpPr>
        <p:spPr>
          <a:xfrm flipV="1">
            <a:off x="2590800" y="25908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0F74F59-BDB3-4B65-BB9A-1EA209975B2A}"/>
              </a:ext>
            </a:extLst>
          </p:cNvPr>
          <p:cNvSpPr txBox="1"/>
          <p:nvPr/>
        </p:nvSpPr>
        <p:spPr>
          <a:xfrm>
            <a:off x="5694218" y="3493849"/>
            <a:ext cx="3365793" cy="369332"/>
          </a:xfrm>
          <a:prstGeom prst="rect">
            <a:avLst/>
          </a:prstGeom>
          <a:noFill/>
        </p:spPr>
        <p:txBody>
          <a:bodyPr wrap="none" rtlCol="0">
            <a:spAutoFit/>
          </a:bodyPr>
          <a:lstStyle/>
          <a:p>
            <a:r>
              <a:rPr lang="es-MX" dirty="0"/>
              <a:t>2006 110,000 </a:t>
            </a:r>
            <a:r>
              <a:rPr lang="es-MX" dirty="0" err="1"/>
              <a:t>Manufacturing</a:t>
            </a:r>
            <a:r>
              <a:rPr lang="es-MX" dirty="0"/>
              <a:t> Jobs</a:t>
            </a:r>
          </a:p>
        </p:txBody>
      </p:sp>
      <p:cxnSp>
        <p:nvCxnSpPr>
          <p:cNvPr id="11" name="Straight Arrow Connector 10">
            <a:extLst>
              <a:ext uri="{FF2B5EF4-FFF2-40B4-BE49-F238E27FC236}">
                <a16:creationId xmlns:a16="http://schemas.microsoft.com/office/drawing/2014/main" id="{AF63D4EC-5DBF-4698-A108-DCF90CF78B90}"/>
              </a:ext>
            </a:extLst>
          </p:cNvPr>
          <p:cNvCxnSpPr/>
          <p:nvPr/>
        </p:nvCxnSpPr>
        <p:spPr>
          <a:xfrm flipH="1">
            <a:off x="5410200" y="3733800"/>
            <a:ext cx="304800" cy="260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EA1D94-53BB-4B8B-98A9-96F88BE640EE}"/>
              </a:ext>
            </a:extLst>
          </p:cNvPr>
          <p:cNvSpPr txBox="1"/>
          <p:nvPr/>
        </p:nvSpPr>
        <p:spPr>
          <a:xfrm>
            <a:off x="4802506" y="4572000"/>
            <a:ext cx="3266407" cy="369332"/>
          </a:xfrm>
          <a:prstGeom prst="rect">
            <a:avLst/>
          </a:prstGeom>
          <a:noFill/>
        </p:spPr>
        <p:txBody>
          <a:bodyPr wrap="none" rtlCol="0">
            <a:spAutoFit/>
          </a:bodyPr>
          <a:lstStyle/>
          <a:p>
            <a:r>
              <a:rPr lang="es-MX" dirty="0"/>
              <a:t>2018-72,000 </a:t>
            </a:r>
            <a:r>
              <a:rPr lang="es-MX" dirty="0" err="1"/>
              <a:t>Manufacturing</a:t>
            </a:r>
            <a:r>
              <a:rPr lang="es-MX" dirty="0"/>
              <a:t> Jobs</a:t>
            </a:r>
          </a:p>
        </p:txBody>
      </p:sp>
      <p:cxnSp>
        <p:nvCxnSpPr>
          <p:cNvPr id="14" name="Straight Arrow Connector 13">
            <a:extLst>
              <a:ext uri="{FF2B5EF4-FFF2-40B4-BE49-F238E27FC236}">
                <a16:creationId xmlns:a16="http://schemas.microsoft.com/office/drawing/2014/main" id="{09F7A260-AAC0-4A40-BFE6-C5D8D028671E}"/>
              </a:ext>
            </a:extLst>
          </p:cNvPr>
          <p:cNvCxnSpPr>
            <a:stCxn id="12" idx="3"/>
          </p:cNvCxnSpPr>
          <p:nvPr/>
        </p:nvCxnSpPr>
        <p:spPr>
          <a:xfrm>
            <a:off x="8068913" y="4756666"/>
            <a:ext cx="313087" cy="196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6245981-89C1-4963-8E6C-D8070487674D}"/>
              </a:ext>
            </a:extLst>
          </p:cNvPr>
          <p:cNvSpPr txBox="1"/>
          <p:nvPr/>
        </p:nvSpPr>
        <p:spPr>
          <a:xfrm>
            <a:off x="1219200" y="5791200"/>
            <a:ext cx="6639253" cy="369332"/>
          </a:xfrm>
          <a:prstGeom prst="rect">
            <a:avLst/>
          </a:prstGeom>
          <a:noFill/>
        </p:spPr>
        <p:txBody>
          <a:bodyPr wrap="none" rtlCol="0">
            <a:spAutoFit/>
          </a:bodyPr>
          <a:lstStyle/>
          <a:p>
            <a:r>
              <a:rPr lang="es-MX" dirty="0"/>
              <a:t>55% </a:t>
            </a:r>
            <a:r>
              <a:rPr lang="es-MX" dirty="0" err="1"/>
              <a:t>of</a:t>
            </a:r>
            <a:r>
              <a:rPr lang="es-MX" dirty="0"/>
              <a:t> the </a:t>
            </a:r>
            <a:r>
              <a:rPr lang="es-MX" dirty="0" err="1"/>
              <a:t>Manufacturing</a:t>
            </a:r>
            <a:r>
              <a:rPr lang="es-MX" dirty="0"/>
              <a:t> Jobs </a:t>
            </a:r>
            <a:r>
              <a:rPr lang="es-MX" dirty="0" err="1"/>
              <a:t>disappeared</a:t>
            </a:r>
            <a:r>
              <a:rPr lang="es-MX" dirty="0"/>
              <a:t> </a:t>
            </a:r>
            <a:r>
              <a:rPr lang="es-MX" dirty="0" err="1"/>
              <a:t>between</a:t>
            </a:r>
            <a:r>
              <a:rPr lang="es-MX" dirty="0"/>
              <a:t> 1996 and 2018</a:t>
            </a:r>
          </a:p>
        </p:txBody>
      </p:sp>
    </p:spTree>
    <p:extLst>
      <p:ext uri="{BB962C8B-B14F-4D97-AF65-F5344CB8AC3E}">
        <p14:creationId xmlns:p14="http://schemas.microsoft.com/office/powerpoint/2010/main" val="143019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8638-AD09-403D-8862-1C807E7E237B}"/>
              </a:ext>
            </a:extLst>
          </p:cNvPr>
          <p:cNvSpPr>
            <a:spLocks noGrp="1"/>
          </p:cNvSpPr>
          <p:nvPr>
            <p:ph type="title"/>
          </p:nvPr>
        </p:nvSpPr>
        <p:spPr/>
        <p:txBody>
          <a:bodyPr/>
          <a:lstStyle/>
          <a:p>
            <a:r>
              <a:rPr lang="es-MX" dirty="0" err="1"/>
              <a:t>Toll</a:t>
            </a:r>
            <a:r>
              <a:rPr lang="es-MX" dirty="0"/>
              <a:t> Gate </a:t>
            </a:r>
            <a:r>
              <a:rPr lang="es-MX" dirty="0" err="1"/>
              <a:t>Tax</a:t>
            </a:r>
            <a:endParaRPr lang="es-MX" dirty="0"/>
          </a:p>
        </p:txBody>
      </p:sp>
      <p:sp>
        <p:nvSpPr>
          <p:cNvPr id="3" name="Content Placeholder 2">
            <a:extLst>
              <a:ext uri="{FF2B5EF4-FFF2-40B4-BE49-F238E27FC236}">
                <a16:creationId xmlns:a16="http://schemas.microsoft.com/office/drawing/2014/main" id="{DAEBC50F-7D9F-4615-B829-33244A9CFADA}"/>
              </a:ext>
            </a:extLst>
          </p:cNvPr>
          <p:cNvSpPr>
            <a:spLocks noGrp="1"/>
          </p:cNvSpPr>
          <p:nvPr>
            <p:ph idx="1"/>
          </p:nvPr>
        </p:nvSpPr>
        <p:spPr/>
        <p:txBody>
          <a:bodyPr>
            <a:normAutofit/>
          </a:bodyPr>
          <a:lstStyle/>
          <a:p>
            <a:r>
              <a:rPr lang="es-MX" dirty="0" err="1"/>
              <a:t>Section</a:t>
            </a:r>
            <a:r>
              <a:rPr lang="es-MX" dirty="0"/>
              <a:t> 936 </a:t>
            </a:r>
            <a:r>
              <a:rPr lang="es-MX" dirty="0" err="1"/>
              <a:t>of</a:t>
            </a:r>
            <a:r>
              <a:rPr lang="es-MX" dirty="0"/>
              <a:t> the </a:t>
            </a:r>
            <a:r>
              <a:rPr lang="es-MX" dirty="0" err="1"/>
              <a:t>Internal</a:t>
            </a:r>
            <a:r>
              <a:rPr lang="es-MX" dirty="0"/>
              <a:t> </a:t>
            </a:r>
            <a:r>
              <a:rPr lang="es-MX" dirty="0" err="1"/>
              <a:t>revenue</a:t>
            </a:r>
            <a:r>
              <a:rPr lang="es-MX" dirty="0"/>
              <a:t> </a:t>
            </a:r>
            <a:r>
              <a:rPr lang="es-MX" dirty="0" err="1"/>
              <a:t>Code</a:t>
            </a:r>
            <a:r>
              <a:rPr lang="es-MX" dirty="0"/>
              <a:t>--</a:t>
            </a:r>
            <a:r>
              <a:rPr lang="es-MX" dirty="0" err="1"/>
              <a:t>Toll</a:t>
            </a:r>
            <a:r>
              <a:rPr lang="es-MX" dirty="0"/>
              <a:t> Gate </a:t>
            </a:r>
            <a:r>
              <a:rPr lang="es-MX" dirty="0" err="1"/>
              <a:t>Tax</a:t>
            </a:r>
            <a:r>
              <a:rPr lang="es-MX" dirty="0"/>
              <a:t> </a:t>
            </a:r>
            <a:r>
              <a:rPr lang="es-MX" dirty="0" err="1"/>
              <a:t>on</a:t>
            </a:r>
            <a:r>
              <a:rPr lang="es-MX" dirty="0"/>
              <a:t> </a:t>
            </a:r>
            <a:r>
              <a:rPr lang="es-MX" dirty="0" err="1"/>
              <a:t>Profits</a:t>
            </a:r>
            <a:endParaRPr lang="es-MX" dirty="0"/>
          </a:p>
          <a:p>
            <a:r>
              <a:rPr lang="es-MX" dirty="0" err="1"/>
              <a:t>Large</a:t>
            </a:r>
            <a:r>
              <a:rPr lang="es-MX" dirty="0"/>
              <a:t> </a:t>
            </a:r>
            <a:r>
              <a:rPr lang="es-MX" dirty="0" err="1"/>
              <a:t>volume</a:t>
            </a:r>
            <a:r>
              <a:rPr lang="es-MX" dirty="0"/>
              <a:t> </a:t>
            </a:r>
            <a:r>
              <a:rPr lang="es-MX" dirty="0" err="1"/>
              <a:t>of</a:t>
            </a:r>
            <a:r>
              <a:rPr lang="es-MX" dirty="0"/>
              <a:t> </a:t>
            </a:r>
            <a:r>
              <a:rPr lang="es-MX" dirty="0" err="1"/>
              <a:t>deposits</a:t>
            </a:r>
            <a:r>
              <a:rPr lang="es-MX" dirty="0"/>
              <a:t> in Puerto Rico Banks</a:t>
            </a:r>
          </a:p>
          <a:p>
            <a:r>
              <a:rPr lang="es-MX" dirty="0" err="1"/>
              <a:t>Government</a:t>
            </a:r>
            <a:r>
              <a:rPr lang="es-MX" dirty="0"/>
              <a:t> </a:t>
            </a:r>
            <a:r>
              <a:rPr lang="es-MX" dirty="0" err="1"/>
              <a:t>could</a:t>
            </a:r>
            <a:r>
              <a:rPr lang="es-MX" dirty="0"/>
              <a:t> </a:t>
            </a:r>
            <a:r>
              <a:rPr lang="es-MX" dirty="0" err="1"/>
              <a:t>borrow</a:t>
            </a:r>
            <a:r>
              <a:rPr lang="es-MX" dirty="0"/>
              <a:t> short </a:t>
            </a:r>
            <a:r>
              <a:rPr lang="es-MX" dirty="0" err="1"/>
              <a:t>term</a:t>
            </a:r>
            <a:r>
              <a:rPr lang="es-MX" dirty="0"/>
              <a:t> at </a:t>
            </a:r>
            <a:r>
              <a:rPr lang="es-MX" dirty="0" err="1"/>
              <a:t>very</a:t>
            </a:r>
            <a:r>
              <a:rPr lang="es-MX" dirty="0"/>
              <a:t> </a:t>
            </a:r>
            <a:r>
              <a:rPr lang="es-MX" dirty="0" err="1"/>
              <a:t>low</a:t>
            </a:r>
            <a:r>
              <a:rPr lang="es-MX" dirty="0"/>
              <a:t> </a:t>
            </a:r>
            <a:r>
              <a:rPr lang="es-MX" dirty="0" err="1"/>
              <a:t>interest</a:t>
            </a:r>
            <a:r>
              <a:rPr lang="es-MX" dirty="0"/>
              <a:t> </a:t>
            </a:r>
            <a:r>
              <a:rPr lang="es-MX" dirty="0" err="1"/>
              <a:t>rates</a:t>
            </a:r>
            <a:endParaRPr lang="es-MX" dirty="0"/>
          </a:p>
          <a:p>
            <a:r>
              <a:rPr lang="es-MX" dirty="0" err="1"/>
              <a:t>This</a:t>
            </a:r>
            <a:r>
              <a:rPr lang="es-MX" dirty="0"/>
              <a:t> </a:t>
            </a:r>
            <a:r>
              <a:rPr lang="es-MX" dirty="0" err="1"/>
              <a:t>disappeared</a:t>
            </a:r>
            <a:r>
              <a:rPr lang="es-MX" dirty="0"/>
              <a:t> </a:t>
            </a:r>
            <a:r>
              <a:rPr lang="es-MX" dirty="0" err="1"/>
              <a:t>with</a:t>
            </a:r>
            <a:r>
              <a:rPr lang="es-MX" dirty="0"/>
              <a:t> </a:t>
            </a:r>
            <a:r>
              <a:rPr lang="es-MX" dirty="0" err="1"/>
              <a:t>phaseout</a:t>
            </a:r>
            <a:r>
              <a:rPr lang="es-MX" dirty="0"/>
              <a:t> </a:t>
            </a:r>
            <a:r>
              <a:rPr lang="es-MX" dirty="0" err="1"/>
              <a:t>of</a:t>
            </a:r>
            <a:r>
              <a:rPr lang="es-MX" dirty="0"/>
              <a:t> </a:t>
            </a:r>
            <a:r>
              <a:rPr lang="es-MX" dirty="0" err="1"/>
              <a:t>Section</a:t>
            </a:r>
            <a:r>
              <a:rPr lang="es-MX" dirty="0"/>
              <a:t> 936 </a:t>
            </a:r>
          </a:p>
          <a:p>
            <a:r>
              <a:rPr lang="es-MX" dirty="0"/>
              <a:t>The </a:t>
            </a:r>
            <a:r>
              <a:rPr lang="es-MX" dirty="0" err="1"/>
              <a:t>financial</a:t>
            </a:r>
            <a:r>
              <a:rPr lang="es-MX" dirty="0"/>
              <a:t> sector </a:t>
            </a:r>
            <a:r>
              <a:rPr lang="es-MX" dirty="0" err="1"/>
              <a:t>collapsed</a:t>
            </a:r>
            <a:r>
              <a:rPr lang="es-MX" dirty="0"/>
              <a:t> in 2007 (</a:t>
            </a:r>
            <a:r>
              <a:rPr lang="es-MX" dirty="0" err="1"/>
              <a:t>e.g</a:t>
            </a:r>
            <a:r>
              <a:rPr lang="es-MX" dirty="0"/>
              <a:t> Banco Popular de Puerto Rico, </a:t>
            </a:r>
            <a:r>
              <a:rPr lang="es-MX" dirty="0" err="1"/>
              <a:t>catastrophic</a:t>
            </a:r>
            <a:r>
              <a:rPr lang="es-MX" dirty="0"/>
              <a:t> decline in </a:t>
            </a:r>
            <a:r>
              <a:rPr lang="es-MX" dirty="0" err="1"/>
              <a:t>asset</a:t>
            </a:r>
            <a:r>
              <a:rPr lang="es-MX" dirty="0"/>
              <a:t> and share rice)</a:t>
            </a:r>
          </a:p>
        </p:txBody>
      </p:sp>
    </p:spTree>
    <p:extLst>
      <p:ext uri="{BB962C8B-B14F-4D97-AF65-F5344CB8AC3E}">
        <p14:creationId xmlns:p14="http://schemas.microsoft.com/office/powerpoint/2010/main" val="124433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C0BD-E7DD-4ACB-BB90-34D5C753A681}"/>
              </a:ext>
            </a:extLst>
          </p:cNvPr>
          <p:cNvSpPr>
            <a:spLocks noGrp="1"/>
          </p:cNvSpPr>
          <p:nvPr>
            <p:ph type="title"/>
          </p:nvPr>
        </p:nvSpPr>
        <p:spPr/>
        <p:txBody>
          <a:bodyPr>
            <a:normAutofit fontScale="90000"/>
          </a:bodyPr>
          <a:lstStyle/>
          <a:p>
            <a:r>
              <a:rPr lang="es-MX" dirty="0"/>
              <a:t>COFINA-  </a:t>
            </a:r>
            <a:r>
              <a:rPr lang="es-MX" dirty="0" err="1"/>
              <a:t>Created</a:t>
            </a:r>
            <a:r>
              <a:rPr lang="es-MX" dirty="0"/>
              <a:t> </a:t>
            </a:r>
            <a:r>
              <a:rPr lang="es-MX" dirty="0" err="1"/>
              <a:t>precisely</a:t>
            </a:r>
            <a:r>
              <a:rPr lang="es-MX" dirty="0"/>
              <a:t> in 2006, the </a:t>
            </a:r>
            <a:r>
              <a:rPr lang="es-MX" dirty="0" err="1"/>
              <a:t>year</a:t>
            </a:r>
            <a:r>
              <a:rPr lang="es-MX" dirty="0"/>
              <a:t> the </a:t>
            </a:r>
            <a:r>
              <a:rPr lang="es-MX" dirty="0" err="1"/>
              <a:t>phaseout</a:t>
            </a:r>
            <a:r>
              <a:rPr lang="es-MX" dirty="0"/>
              <a:t> </a:t>
            </a:r>
            <a:r>
              <a:rPr lang="es-MX" dirty="0" err="1"/>
              <a:t>of</a:t>
            </a:r>
            <a:r>
              <a:rPr lang="es-MX" dirty="0"/>
              <a:t> 936 </a:t>
            </a:r>
            <a:r>
              <a:rPr lang="es-MX" dirty="0" err="1"/>
              <a:t>ended</a:t>
            </a:r>
            <a:endParaRPr lang="es-MX" dirty="0"/>
          </a:p>
        </p:txBody>
      </p:sp>
      <p:sp>
        <p:nvSpPr>
          <p:cNvPr id="3" name="Content Placeholder 2">
            <a:extLst>
              <a:ext uri="{FF2B5EF4-FFF2-40B4-BE49-F238E27FC236}">
                <a16:creationId xmlns:a16="http://schemas.microsoft.com/office/drawing/2014/main" id="{85E794A8-8CD5-48B3-BC6D-96490EDF860D}"/>
              </a:ext>
            </a:extLst>
          </p:cNvPr>
          <p:cNvSpPr>
            <a:spLocks noGrp="1"/>
          </p:cNvSpPr>
          <p:nvPr>
            <p:ph idx="1"/>
          </p:nvPr>
        </p:nvSpPr>
        <p:spPr/>
        <p:txBody>
          <a:bodyPr/>
          <a:lstStyle/>
          <a:p>
            <a:r>
              <a:rPr lang="en-US" dirty="0"/>
              <a:t>The Puerto Rico Urgent Interest Fund Corporation</a:t>
            </a:r>
          </a:p>
          <a:p>
            <a:endParaRPr lang="en-US" dirty="0"/>
          </a:p>
          <a:p>
            <a:r>
              <a:rPr lang="es-ES" dirty="0" err="1"/>
              <a:t>Spanish</a:t>
            </a:r>
            <a:r>
              <a:rPr lang="es-ES" dirty="0"/>
              <a:t>: Corporación del Fondo de Interés Apremiante (COFINA)</a:t>
            </a:r>
          </a:p>
          <a:p>
            <a:r>
              <a:rPr lang="es-ES" dirty="0"/>
              <a:t>Extra </a:t>
            </a:r>
            <a:r>
              <a:rPr lang="es-ES" dirty="0" err="1"/>
              <a:t>Constitutional</a:t>
            </a:r>
            <a:r>
              <a:rPr lang="es-ES" dirty="0"/>
              <a:t> </a:t>
            </a:r>
            <a:r>
              <a:rPr lang="es-ES" dirty="0" err="1"/>
              <a:t>Debt</a:t>
            </a:r>
            <a:endParaRPr lang="es-ES" dirty="0"/>
          </a:p>
          <a:p>
            <a:r>
              <a:rPr lang="es-ES" dirty="0"/>
              <a:t>Sales </a:t>
            </a:r>
            <a:r>
              <a:rPr lang="es-ES" dirty="0" err="1"/>
              <a:t>Tax</a:t>
            </a:r>
            <a:r>
              <a:rPr lang="es-ES" dirty="0"/>
              <a:t> </a:t>
            </a:r>
            <a:r>
              <a:rPr lang="es-ES" dirty="0" err="1"/>
              <a:t>of</a:t>
            </a:r>
            <a:r>
              <a:rPr lang="es-ES" dirty="0"/>
              <a:t> 11.5% </a:t>
            </a:r>
            <a:r>
              <a:rPr lang="es-ES" dirty="0" err="1"/>
              <a:t>introduced</a:t>
            </a:r>
            <a:r>
              <a:rPr lang="es-ES" dirty="0"/>
              <a:t>!!!</a:t>
            </a:r>
          </a:p>
          <a:p>
            <a:endParaRPr lang="es-MX" dirty="0"/>
          </a:p>
        </p:txBody>
      </p:sp>
    </p:spTree>
    <p:extLst>
      <p:ext uri="{BB962C8B-B14F-4D97-AF65-F5344CB8AC3E}">
        <p14:creationId xmlns:p14="http://schemas.microsoft.com/office/powerpoint/2010/main" val="48177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47E-B7D3-4768-91FF-0833CC42A54E}"/>
              </a:ext>
            </a:extLst>
          </p:cNvPr>
          <p:cNvSpPr>
            <a:spLocks noGrp="1"/>
          </p:cNvSpPr>
          <p:nvPr>
            <p:ph type="title"/>
          </p:nvPr>
        </p:nvSpPr>
        <p:spPr/>
        <p:txBody>
          <a:bodyPr>
            <a:normAutofit/>
          </a:bodyPr>
          <a:lstStyle/>
          <a:p>
            <a:r>
              <a:rPr lang="es-MX" dirty="0"/>
              <a:t>PROMESA- – </a:t>
            </a:r>
            <a:r>
              <a:rPr lang="es-MX" dirty="0" err="1"/>
              <a:t>loss</a:t>
            </a:r>
            <a:r>
              <a:rPr lang="es-MX" dirty="0"/>
              <a:t> </a:t>
            </a:r>
            <a:r>
              <a:rPr lang="es-MX" dirty="0" err="1"/>
              <a:t>of</a:t>
            </a:r>
            <a:r>
              <a:rPr lang="es-MX" dirty="0"/>
              <a:t> </a:t>
            </a:r>
            <a:r>
              <a:rPr lang="es-MX" dirty="0" err="1"/>
              <a:t>sovereignty</a:t>
            </a:r>
            <a:r>
              <a:rPr lang="es-MX" dirty="0"/>
              <a:t>	</a:t>
            </a:r>
          </a:p>
        </p:txBody>
      </p:sp>
      <p:sp>
        <p:nvSpPr>
          <p:cNvPr id="3" name="Content Placeholder 2">
            <a:extLst>
              <a:ext uri="{FF2B5EF4-FFF2-40B4-BE49-F238E27FC236}">
                <a16:creationId xmlns:a16="http://schemas.microsoft.com/office/drawing/2014/main" id="{7A8902E7-B8FC-4180-9489-204D43951AB6}"/>
              </a:ext>
            </a:extLst>
          </p:cNvPr>
          <p:cNvSpPr>
            <a:spLocks noGrp="1"/>
          </p:cNvSpPr>
          <p:nvPr>
            <p:ph idx="1"/>
          </p:nvPr>
        </p:nvSpPr>
        <p:spPr/>
        <p:txBody>
          <a:bodyPr>
            <a:normAutofit/>
          </a:bodyPr>
          <a:lstStyle/>
          <a:p>
            <a:r>
              <a:rPr lang="es-MX" dirty="0"/>
              <a:t>936 </a:t>
            </a:r>
            <a:r>
              <a:rPr lang="es-MX" dirty="0" err="1"/>
              <a:t>phased</a:t>
            </a:r>
            <a:r>
              <a:rPr lang="es-MX" dirty="0"/>
              <a:t> </a:t>
            </a:r>
            <a:r>
              <a:rPr lang="es-MX" dirty="0" err="1"/>
              <a:t>out</a:t>
            </a:r>
            <a:r>
              <a:rPr lang="es-MX" dirty="0"/>
              <a:t> in 2006</a:t>
            </a:r>
          </a:p>
          <a:p>
            <a:r>
              <a:rPr lang="es-MX" dirty="0"/>
              <a:t>Puerto Rico </a:t>
            </a:r>
            <a:r>
              <a:rPr lang="es-MX" dirty="0" err="1"/>
              <a:t>bonds</a:t>
            </a:r>
            <a:r>
              <a:rPr lang="es-MX" dirty="0"/>
              <a:t> </a:t>
            </a:r>
            <a:r>
              <a:rPr lang="es-MX" dirty="0" err="1"/>
              <a:t>collapsed</a:t>
            </a:r>
            <a:r>
              <a:rPr lang="es-MX" dirty="0"/>
              <a:t> in Price in 2013</a:t>
            </a:r>
          </a:p>
          <a:p>
            <a:r>
              <a:rPr lang="es-MX" dirty="0"/>
              <a:t>Role </a:t>
            </a:r>
            <a:r>
              <a:rPr lang="es-MX" dirty="0" err="1"/>
              <a:t>of</a:t>
            </a:r>
            <a:r>
              <a:rPr lang="es-MX" dirty="0"/>
              <a:t> </a:t>
            </a:r>
            <a:r>
              <a:rPr lang="es-MX" dirty="0" err="1"/>
              <a:t>Mortgage</a:t>
            </a:r>
            <a:r>
              <a:rPr lang="es-MX" dirty="0"/>
              <a:t> Crisis in </a:t>
            </a:r>
            <a:r>
              <a:rPr lang="es-MX" dirty="0" err="1"/>
              <a:t>delaying</a:t>
            </a:r>
            <a:r>
              <a:rPr lang="es-MX" dirty="0"/>
              <a:t> </a:t>
            </a:r>
            <a:r>
              <a:rPr lang="es-MX" dirty="0" err="1"/>
              <a:t>correction</a:t>
            </a:r>
            <a:r>
              <a:rPr lang="es-MX" dirty="0"/>
              <a:t>, </a:t>
            </a:r>
            <a:r>
              <a:rPr lang="es-MX" dirty="0" err="1"/>
              <a:t>due</a:t>
            </a:r>
            <a:r>
              <a:rPr lang="es-MX" dirty="0"/>
              <a:t> </a:t>
            </a:r>
            <a:r>
              <a:rPr lang="es-MX" dirty="0" err="1"/>
              <a:t>to</a:t>
            </a:r>
            <a:r>
              <a:rPr lang="es-MX" dirty="0"/>
              <a:t> </a:t>
            </a:r>
            <a:r>
              <a:rPr lang="es-MX" dirty="0" err="1"/>
              <a:t>low</a:t>
            </a:r>
            <a:r>
              <a:rPr lang="es-MX" dirty="0"/>
              <a:t> Fed </a:t>
            </a:r>
            <a:r>
              <a:rPr lang="es-MX" dirty="0" err="1"/>
              <a:t>discount</a:t>
            </a:r>
            <a:r>
              <a:rPr lang="es-MX" dirty="0"/>
              <a:t> </a:t>
            </a:r>
            <a:r>
              <a:rPr lang="es-MX" dirty="0" err="1"/>
              <a:t>rate</a:t>
            </a:r>
            <a:r>
              <a:rPr lang="es-MX" dirty="0"/>
              <a:t> (</a:t>
            </a:r>
            <a:r>
              <a:rPr lang="es-MX" dirty="0" err="1"/>
              <a:t>practically</a:t>
            </a:r>
            <a:r>
              <a:rPr lang="es-MX" dirty="0"/>
              <a:t> 0), </a:t>
            </a:r>
            <a:r>
              <a:rPr lang="es-MX" dirty="0" err="1"/>
              <a:t>when</a:t>
            </a:r>
            <a:r>
              <a:rPr lang="es-MX" dirty="0"/>
              <a:t> a </a:t>
            </a:r>
            <a:r>
              <a:rPr lang="es-MX" dirty="0" err="1"/>
              <a:t>slight</a:t>
            </a:r>
            <a:r>
              <a:rPr lang="es-MX" dirty="0"/>
              <a:t> </a:t>
            </a:r>
            <a:r>
              <a:rPr lang="es-MX" dirty="0" err="1"/>
              <a:t>movement</a:t>
            </a:r>
            <a:r>
              <a:rPr lang="es-MX" dirty="0"/>
              <a:t> in </a:t>
            </a:r>
            <a:r>
              <a:rPr lang="es-MX" dirty="0" err="1"/>
              <a:t>interest</a:t>
            </a:r>
            <a:r>
              <a:rPr lang="es-MX" dirty="0"/>
              <a:t> </a:t>
            </a:r>
            <a:r>
              <a:rPr lang="es-MX" dirty="0" err="1"/>
              <a:t>rates</a:t>
            </a:r>
            <a:r>
              <a:rPr lang="es-MX" dirty="0"/>
              <a:t> in 2013 (.25%) </a:t>
            </a:r>
            <a:r>
              <a:rPr lang="es-MX" dirty="0" err="1"/>
              <a:t>triggered</a:t>
            </a:r>
            <a:r>
              <a:rPr lang="es-MX" dirty="0"/>
              <a:t> a </a:t>
            </a:r>
            <a:r>
              <a:rPr lang="es-MX" dirty="0" err="1"/>
              <a:t>massive</a:t>
            </a:r>
            <a:r>
              <a:rPr lang="es-MX" dirty="0"/>
              <a:t> </a:t>
            </a:r>
            <a:r>
              <a:rPr lang="es-MX" dirty="0" err="1"/>
              <a:t>movement</a:t>
            </a:r>
            <a:r>
              <a:rPr lang="es-MX" dirty="0"/>
              <a:t> </a:t>
            </a:r>
            <a:r>
              <a:rPr lang="es-MX" dirty="0" err="1"/>
              <a:t>from</a:t>
            </a:r>
            <a:r>
              <a:rPr lang="es-MX" dirty="0"/>
              <a:t> PR Municipal </a:t>
            </a:r>
            <a:r>
              <a:rPr lang="es-MX" dirty="0" err="1"/>
              <a:t>bonds</a:t>
            </a:r>
            <a:r>
              <a:rPr lang="es-MX" dirty="0"/>
              <a:t> </a:t>
            </a:r>
            <a:r>
              <a:rPr lang="es-MX" dirty="0" err="1"/>
              <a:t>to</a:t>
            </a:r>
            <a:r>
              <a:rPr lang="es-MX" dirty="0"/>
              <a:t> </a:t>
            </a:r>
            <a:r>
              <a:rPr lang="es-MX" dirty="0" err="1"/>
              <a:t>Treasury</a:t>
            </a:r>
            <a:r>
              <a:rPr lang="es-MX" dirty="0"/>
              <a:t> </a:t>
            </a:r>
            <a:r>
              <a:rPr lang="es-MX" dirty="0" err="1"/>
              <a:t>Bills</a:t>
            </a:r>
            <a:r>
              <a:rPr lang="es-MX" dirty="0"/>
              <a:t>– PR </a:t>
            </a:r>
            <a:r>
              <a:rPr lang="es-MX" dirty="0" err="1"/>
              <a:t>bonds</a:t>
            </a:r>
            <a:r>
              <a:rPr lang="es-MX" dirty="0"/>
              <a:t> </a:t>
            </a:r>
            <a:r>
              <a:rPr lang="es-MX" dirty="0" err="1"/>
              <a:t>declared</a:t>
            </a:r>
            <a:r>
              <a:rPr lang="es-MX" dirty="0"/>
              <a:t> </a:t>
            </a:r>
            <a:r>
              <a:rPr lang="es-MX" dirty="0" err="1"/>
              <a:t>junk</a:t>
            </a:r>
            <a:endParaRPr lang="es-MX" dirty="0"/>
          </a:p>
          <a:p>
            <a:r>
              <a:rPr lang="en-US" b="1" dirty="0"/>
              <a:t>US Congress--Puerto Rico Oversight, Management, and Economic Stability Act-  2016</a:t>
            </a:r>
            <a:endParaRPr lang="es-MX" dirty="0"/>
          </a:p>
          <a:p>
            <a:endParaRPr lang="es-MX" dirty="0"/>
          </a:p>
        </p:txBody>
      </p:sp>
    </p:spTree>
    <p:extLst>
      <p:ext uri="{BB962C8B-B14F-4D97-AF65-F5344CB8AC3E}">
        <p14:creationId xmlns:p14="http://schemas.microsoft.com/office/powerpoint/2010/main" val="256758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7461-0812-4DEC-853C-06735AE48766}"/>
              </a:ext>
            </a:extLst>
          </p:cNvPr>
          <p:cNvSpPr>
            <a:spLocks noGrp="1"/>
          </p:cNvSpPr>
          <p:nvPr>
            <p:ph type="title"/>
          </p:nvPr>
        </p:nvSpPr>
        <p:spPr/>
        <p:txBody>
          <a:bodyPr/>
          <a:lstStyle/>
          <a:p>
            <a:endParaRPr lang="es-MX"/>
          </a:p>
        </p:txBody>
      </p:sp>
      <p:pic>
        <p:nvPicPr>
          <p:cNvPr id="4" name="Content Placeholder 3">
            <a:extLst>
              <a:ext uri="{FF2B5EF4-FFF2-40B4-BE49-F238E27FC236}">
                <a16:creationId xmlns:a16="http://schemas.microsoft.com/office/drawing/2014/main" id="{9F7C0C5B-3B05-424F-88F1-01EE431F31FC}"/>
              </a:ext>
            </a:extLst>
          </p:cNvPr>
          <p:cNvPicPr>
            <a:picLocks noGrp="1" noChangeAspect="1"/>
          </p:cNvPicPr>
          <p:nvPr>
            <p:ph idx="1"/>
          </p:nvPr>
        </p:nvPicPr>
        <p:blipFill>
          <a:blip r:embed="rId2"/>
          <a:stretch>
            <a:fillRect/>
          </a:stretch>
        </p:blipFill>
        <p:spPr>
          <a:xfrm>
            <a:off x="2196702" y="152400"/>
            <a:ext cx="5066285" cy="6553200"/>
          </a:xfrm>
          <a:prstGeom prst="rect">
            <a:avLst/>
          </a:prstGeom>
        </p:spPr>
      </p:pic>
    </p:spTree>
    <p:extLst>
      <p:ext uri="{BB962C8B-B14F-4D97-AF65-F5344CB8AC3E}">
        <p14:creationId xmlns:p14="http://schemas.microsoft.com/office/powerpoint/2010/main" val="158440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6911526" cy="523220"/>
          </a:xfrm>
          <a:prstGeom prst="rect">
            <a:avLst/>
          </a:prstGeom>
          <a:noFill/>
        </p:spPr>
        <p:txBody>
          <a:bodyPr wrap="square" rtlCol="0">
            <a:spAutoFit/>
          </a:bodyPr>
          <a:lstStyle/>
          <a:p>
            <a:r>
              <a:rPr lang="en-US" sz="2800" dirty="0"/>
              <a:t>Why working people? Why not capital?</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sp>
        <p:nvSpPr>
          <p:cNvPr id="2" name="TextBox 1"/>
          <p:cNvSpPr txBox="1"/>
          <p:nvPr/>
        </p:nvSpPr>
        <p:spPr>
          <a:xfrm>
            <a:off x="152400" y="914400"/>
            <a:ext cx="8839200" cy="5293757"/>
          </a:xfrm>
          <a:prstGeom prst="rect">
            <a:avLst/>
          </a:prstGeom>
          <a:noFill/>
        </p:spPr>
        <p:txBody>
          <a:bodyPr wrap="square" rtlCol="0">
            <a:spAutoFit/>
          </a:bodyPr>
          <a:lstStyle/>
          <a:p>
            <a:r>
              <a:rPr lang="en-US" sz="2000" dirty="0"/>
              <a:t>It is well to ask, then, whether Puerto Rico can recover from its debt crisis without confronting the elephant in the room (profit repatriation), that is,   without demanding contributions from the corporations that make so much money in the island?</a:t>
            </a:r>
          </a:p>
          <a:p>
            <a:endParaRPr lang="en-US" sz="2000" dirty="0"/>
          </a:p>
          <a:p>
            <a:r>
              <a:rPr lang="en-US" sz="2000" dirty="0"/>
              <a:t>Current proposals are all based on paying the vulture funds by squeezing working people through REGRESSIVE TAXATION (especially through sales taxes, currently above 11%!!!).</a:t>
            </a:r>
          </a:p>
          <a:p>
            <a:r>
              <a:rPr lang="en-US" sz="2000" dirty="0"/>
              <a:t>These measures and proposals cover only the income retained in Puerto Rico but leave untouched the third of the GDP that leaves the island as repatriated profits!</a:t>
            </a:r>
          </a:p>
          <a:p>
            <a:endParaRPr lang="en-US" sz="2000" dirty="0"/>
          </a:p>
          <a:p>
            <a:r>
              <a:rPr lang="en-US" sz="2000" dirty="0"/>
              <a:t>SEIU among others has called for a moratorium on debt payment and a renegotiation of the debt. A complete economic program of economic reconstruction must also include the issue of repatriated profits and taxing the corporations that make so much money in the island, even as we speak, in the middle of the worst economic crisis since the 1930s!</a:t>
            </a:r>
          </a:p>
          <a:p>
            <a:endParaRPr lang="en-US" dirty="0"/>
          </a:p>
        </p:txBody>
      </p:sp>
    </p:spTree>
    <p:extLst>
      <p:ext uri="{BB962C8B-B14F-4D97-AF65-F5344CB8AC3E}">
        <p14:creationId xmlns:p14="http://schemas.microsoft.com/office/powerpoint/2010/main" val="354191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8991600" cy="461665"/>
          </a:xfrm>
          <a:prstGeom prst="rect">
            <a:avLst/>
          </a:prstGeom>
          <a:noFill/>
        </p:spPr>
        <p:txBody>
          <a:bodyPr wrap="square" rtlCol="0">
            <a:spAutoFit/>
          </a:bodyPr>
          <a:lstStyle/>
          <a:p>
            <a:r>
              <a:rPr lang="en-US" sz="2400" dirty="0"/>
              <a:t>Out-Migration, sign that crisis started earlier for working people</a:t>
            </a:r>
            <a:endParaRPr lang="en-US" sz="24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649133031"/>
              </p:ext>
            </p:extLst>
          </p:nvPr>
        </p:nvGraphicFramePr>
        <p:xfrm>
          <a:off x="304800" y="1447800"/>
          <a:ext cx="64770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8773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8686800" cy="523220"/>
          </a:xfrm>
          <a:prstGeom prst="rect">
            <a:avLst/>
          </a:prstGeom>
          <a:noFill/>
        </p:spPr>
        <p:txBody>
          <a:bodyPr wrap="square" rtlCol="0">
            <a:spAutoFit/>
          </a:bodyPr>
          <a:lstStyle/>
          <a:p>
            <a:r>
              <a:rPr lang="en-US" sz="2800" dirty="0"/>
              <a:t>Recent Out Migration BEFORE Hurricane Maria</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04267351"/>
              </p:ext>
            </p:extLst>
          </p:nvPr>
        </p:nvGraphicFramePr>
        <p:xfrm>
          <a:off x="762000" y="1219201"/>
          <a:ext cx="7772400" cy="3657599"/>
        </p:xfrm>
        <a:graphic>
          <a:graphicData uri="http://schemas.openxmlformats.org/drawingml/2006/table">
            <a:tbl>
              <a:tblPr/>
              <a:tblGrid>
                <a:gridCol w="5272626">
                  <a:extLst>
                    <a:ext uri="{9D8B030D-6E8A-4147-A177-3AD203B41FA5}">
                      <a16:colId xmlns:a16="http://schemas.microsoft.com/office/drawing/2014/main" val="20000"/>
                    </a:ext>
                  </a:extLst>
                </a:gridCol>
                <a:gridCol w="2499774">
                  <a:extLst>
                    <a:ext uri="{9D8B030D-6E8A-4147-A177-3AD203B41FA5}">
                      <a16:colId xmlns:a16="http://schemas.microsoft.com/office/drawing/2014/main" val="20001"/>
                    </a:ext>
                  </a:extLst>
                </a:gridCol>
              </a:tblGrid>
              <a:tr h="332509">
                <a:tc>
                  <a:txBody>
                    <a:bodyPr/>
                    <a:lstStyle/>
                    <a:p>
                      <a:pPr algn="l" fontAlgn="b"/>
                      <a:r>
                        <a:rPr lang="en-US" sz="2000" b="1" i="0" u="none" strike="noStrike" dirty="0">
                          <a:solidFill>
                            <a:srgbClr val="000000"/>
                          </a:solidFill>
                          <a:effectLst/>
                          <a:latin typeface="Calibri" panose="020F0502020204030204" pitchFamily="34" charset="0"/>
                        </a:rPr>
                        <a:t>Year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dirty="0">
                          <a:solidFill>
                            <a:srgbClr val="000000"/>
                          </a:solidFill>
                          <a:effectLst/>
                          <a:latin typeface="Calibri" panose="020F0502020204030204" pitchFamily="34" charset="0"/>
                        </a:rPr>
                        <a:t>Out-Migration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2509">
                <a:tc>
                  <a:txBody>
                    <a:bodyPr/>
                    <a:lstStyle/>
                    <a:p>
                      <a:pPr algn="l" fontAlgn="b"/>
                      <a:r>
                        <a:rPr lang="en-US" sz="2000" b="0" i="0" u="none" strike="noStrike" dirty="0">
                          <a:solidFill>
                            <a:srgbClr val="000000"/>
                          </a:solidFill>
                          <a:effectLst/>
                          <a:latin typeface="Calibri" panose="020F0502020204030204" pitchFamily="34" charset="0"/>
                        </a:rPr>
                        <a:t>2010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a:solidFill>
                            <a:srgbClr val="000000"/>
                          </a:solidFill>
                          <a:effectLst/>
                          <a:latin typeface="Arial" panose="020B0604020202020204" pitchFamily="34" charset="0"/>
                        </a:rPr>
                        <a:t>45,833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001"/>
                  </a:ext>
                </a:extLst>
              </a:tr>
              <a:tr h="332509">
                <a:tc>
                  <a:txBody>
                    <a:bodyPr/>
                    <a:lstStyle/>
                    <a:p>
                      <a:pPr algn="l" fontAlgn="b"/>
                      <a:r>
                        <a:rPr lang="en-US" sz="2000" b="0" i="0" u="none" strike="noStrike" dirty="0">
                          <a:solidFill>
                            <a:srgbClr val="000000"/>
                          </a:solidFill>
                          <a:effectLst/>
                          <a:latin typeface="Calibri" panose="020F0502020204030204" pitchFamily="34" charset="0"/>
                        </a:rPr>
                        <a:t>2011</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38,226</a:t>
                      </a:r>
                    </a:p>
                  </a:txBody>
                  <a:tcPr marL="0" marR="0" marT="0" marB="0" anchor="b">
                    <a:lnL>
                      <a:noFill/>
                    </a:lnL>
                    <a:lnR>
                      <a:noFill/>
                    </a:lnR>
                    <a:lnT>
                      <a:noFill/>
                    </a:lnT>
                    <a:lnB>
                      <a:noFill/>
                    </a:lnB>
                  </a:tcPr>
                </a:tc>
                <a:extLst>
                  <a:ext uri="{0D108BD9-81ED-4DB2-BD59-A6C34878D82A}">
                    <a16:rowId xmlns:a16="http://schemas.microsoft.com/office/drawing/2014/main" val="10002"/>
                  </a:ext>
                </a:extLst>
              </a:tr>
              <a:tr h="332509">
                <a:tc>
                  <a:txBody>
                    <a:bodyPr/>
                    <a:lstStyle/>
                    <a:p>
                      <a:pPr algn="l" fontAlgn="b"/>
                      <a:r>
                        <a:rPr lang="en-US" sz="2000" b="0" i="0" u="none" strike="noStrike" dirty="0">
                          <a:solidFill>
                            <a:srgbClr val="000000"/>
                          </a:solidFill>
                          <a:effectLst/>
                          <a:latin typeface="Calibri" panose="020F0502020204030204" pitchFamily="34" charset="0"/>
                        </a:rPr>
                        <a:t>2012</a:t>
                      </a:r>
                    </a:p>
                  </a:txBody>
                  <a:tcPr marL="0" marR="0" marT="0" marB="0" anchor="b">
                    <a:lnL>
                      <a:noFill/>
                    </a:lnL>
                    <a:lnR>
                      <a:noFill/>
                    </a:lnR>
                    <a:lnT>
                      <a:noFill/>
                    </a:lnT>
                    <a:lnB>
                      <a:noFill/>
                    </a:lnB>
                    <a:solidFill>
                      <a:srgbClr val="D9D9D9"/>
                    </a:solidFill>
                  </a:tcPr>
                </a:tc>
                <a:tc>
                  <a:txBody>
                    <a:bodyPr/>
                    <a:lstStyle/>
                    <a:p>
                      <a:pPr algn="r" fontAlgn="b"/>
                      <a:r>
                        <a:rPr lang="en-US" sz="2000" b="0" i="0" u="none" strike="noStrike">
                          <a:solidFill>
                            <a:srgbClr val="000000"/>
                          </a:solidFill>
                          <a:effectLst/>
                          <a:latin typeface="Arial" panose="020B0604020202020204" pitchFamily="34" charset="0"/>
                        </a:rPr>
                        <a:t>46,588</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0003"/>
                  </a:ext>
                </a:extLst>
              </a:tr>
              <a:tr h="332509">
                <a:tc>
                  <a:txBody>
                    <a:bodyPr/>
                    <a:lstStyle/>
                    <a:p>
                      <a:pPr algn="l" fontAlgn="b"/>
                      <a:r>
                        <a:rPr lang="en-US" sz="2000" b="0" i="0" u="none" strike="noStrike" dirty="0">
                          <a:solidFill>
                            <a:srgbClr val="000000"/>
                          </a:solidFill>
                          <a:effectLst/>
                          <a:latin typeface="Calibri" panose="020F0502020204030204" pitchFamily="34" charset="0"/>
                        </a:rPr>
                        <a:t>2013</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49,233</a:t>
                      </a:r>
                    </a:p>
                  </a:txBody>
                  <a:tcPr marL="0" marR="0" marT="0" marB="0" anchor="b">
                    <a:lnL>
                      <a:noFill/>
                    </a:lnL>
                    <a:lnR>
                      <a:noFill/>
                    </a:lnR>
                    <a:lnT>
                      <a:noFill/>
                    </a:lnT>
                    <a:lnB>
                      <a:noFill/>
                    </a:lnB>
                  </a:tcPr>
                </a:tc>
                <a:extLst>
                  <a:ext uri="{0D108BD9-81ED-4DB2-BD59-A6C34878D82A}">
                    <a16:rowId xmlns:a16="http://schemas.microsoft.com/office/drawing/2014/main" val="10004"/>
                  </a:ext>
                </a:extLst>
              </a:tr>
              <a:tr h="332509">
                <a:tc>
                  <a:txBody>
                    <a:bodyPr/>
                    <a:lstStyle/>
                    <a:p>
                      <a:pPr algn="l" fontAlgn="b"/>
                      <a:r>
                        <a:rPr lang="en-US" sz="2000" b="0" i="0" u="none" strike="noStrike" dirty="0">
                          <a:solidFill>
                            <a:srgbClr val="000000"/>
                          </a:solidFill>
                          <a:effectLst/>
                          <a:latin typeface="Calibri" panose="020F0502020204030204" pitchFamily="34" charset="0"/>
                        </a:rPr>
                        <a:t>2014</a:t>
                      </a:r>
                    </a:p>
                  </a:txBody>
                  <a:tcPr marL="0" marR="0" marT="0" marB="0" anchor="b">
                    <a:lnL>
                      <a:noFill/>
                    </a:lnL>
                    <a:lnR>
                      <a:noFill/>
                    </a:lnR>
                    <a:lnT>
                      <a:noFill/>
                    </a:lnT>
                    <a:lnB>
                      <a:noFill/>
                    </a:lnB>
                    <a:solidFill>
                      <a:srgbClr val="D9D9D9"/>
                    </a:solidFill>
                  </a:tcPr>
                </a:tc>
                <a:tc>
                  <a:txBody>
                    <a:bodyPr/>
                    <a:lstStyle/>
                    <a:p>
                      <a:pPr algn="r" fontAlgn="b"/>
                      <a:r>
                        <a:rPr lang="en-US" sz="2000" b="0" i="0" u="none" strike="noStrike">
                          <a:solidFill>
                            <a:srgbClr val="000000"/>
                          </a:solidFill>
                          <a:effectLst/>
                          <a:latin typeface="Arial" panose="020B0604020202020204" pitchFamily="34" charset="0"/>
                        </a:rPr>
                        <a:t>83,257</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0005"/>
                  </a:ext>
                </a:extLst>
              </a:tr>
              <a:tr h="332509">
                <a:tc>
                  <a:txBody>
                    <a:bodyPr/>
                    <a:lstStyle/>
                    <a:p>
                      <a:pPr algn="l" fontAlgn="b"/>
                      <a:r>
                        <a:rPr lang="en-US" sz="2000" b="0" i="0" u="none" strike="noStrike" dirty="0">
                          <a:solidFill>
                            <a:srgbClr val="000000"/>
                          </a:solidFill>
                          <a:effectLst/>
                          <a:latin typeface="Calibri" panose="020F0502020204030204" pitchFamily="34" charset="0"/>
                        </a:rPr>
                        <a:t>2015 (January to October)</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115,790</a:t>
                      </a:r>
                    </a:p>
                  </a:txBody>
                  <a:tcPr marL="0" marR="0" marT="0" marB="0" anchor="b">
                    <a:lnL>
                      <a:noFill/>
                    </a:lnL>
                    <a:lnR>
                      <a:noFill/>
                    </a:lnR>
                    <a:lnT>
                      <a:noFill/>
                    </a:lnT>
                    <a:lnB>
                      <a:noFill/>
                    </a:lnB>
                  </a:tcPr>
                </a:tc>
                <a:extLst>
                  <a:ext uri="{0D108BD9-81ED-4DB2-BD59-A6C34878D82A}">
                    <a16:rowId xmlns:a16="http://schemas.microsoft.com/office/drawing/2014/main" val="10006"/>
                  </a:ext>
                </a:extLst>
              </a:tr>
              <a:tr h="332509">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D9D9D9"/>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0007"/>
                  </a:ext>
                </a:extLst>
              </a:tr>
              <a:tr h="332509">
                <a:tc>
                  <a:txBody>
                    <a:bodyPr/>
                    <a:lstStyle/>
                    <a:p>
                      <a:pPr algn="l" fontAlgn="b"/>
                      <a:r>
                        <a:rPr lang="en-US" sz="2000" b="0" i="0" u="none" strike="noStrike">
                          <a:solidFill>
                            <a:srgbClr val="000000"/>
                          </a:solidFill>
                          <a:effectLst/>
                          <a:latin typeface="Calibri" panose="020F0502020204030204" pitchFamily="34" charset="0"/>
                        </a:rPr>
                        <a:t>Total January 2010 to Oct 2015</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378,927</a:t>
                      </a:r>
                    </a:p>
                  </a:txBody>
                  <a:tcPr marL="0" marR="0" marT="0" marB="0" anchor="b">
                    <a:lnL>
                      <a:noFill/>
                    </a:lnL>
                    <a:lnR>
                      <a:noFill/>
                    </a:lnR>
                    <a:lnT>
                      <a:noFill/>
                    </a:lnT>
                    <a:lnB>
                      <a:noFill/>
                    </a:lnB>
                  </a:tcPr>
                </a:tc>
                <a:extLst>
                  <a:ext uri="{0D108BD9-81ED-4DB2-BD59-A6C34878D82A}">
                    <a16:rowId xmlns:a16="http://schemas.microsoft.com/office/drawing/2014/main" val="10008"/>
                  </a:ext>
                </a:extLst>
              </a:tr>
              <a:tr h="332509">
                <a:tc>
                  <a:txBody>
                    <a:bodyPr/>
                    <a:lstStyle/>
                    <a:p>
                      <a:pPr algn="l" fontAlgn="b"/>
                      <a:r>
                        <a:rPr lang="en-US" sz="2000" b="0" i="0" u="none" strike="noStrike" dirty="0">
                          <a:solidFill>
                            <a:srgbClr val="000000"/>
                          </a:solidFill>
                          <a:effectLst/>
                          <a:latin typeface="Calibri" panose="020F0502020204030204" pitchFamily="34" charset="0"/>
                        </a:rPr>
                        <a:t>Monthly Average</a:t>
                      </a:r>
                    </a:p>
                  </a:txBody>
                  <a:tcPr marL="0" marR="0" marT="0" marB="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5,413</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0009"/>
                  </a:ext>
                </a:extLst>
              </a:tr>
              <a:tr h="332509">
                <a:tc>
                  <a:txBody>
                    <a:bodyPr/>
                    <a:lstStyle/>
                    <a:p>
                      <a:pPr algn="l" fontAlgn="b"/>
                      <a:r>
                        <a:rPr lang="en-US" sz="2000" b="0" i="0" u="none" strike="noStrike">
                          <a:solidFill>
                            <a:srgbClr val="000000"/>
                          </a:solidFill>
                          <a:effectLst/>
                          <a:latin typeface="Calibri" panose="020F0502020204030204" pitchFamily="34" charset="0"/>
                        </a:rPr>
                        <a:t>Projected Jan 2010 to Dec 2019</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649,589</a:t>
                      </a:r>
                    </a:p>
                  </a:txBody>
                  <a:tcPr marL="0" marR="0" marT="0"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3" name="TextBox 2"/>
          <p:cNvSpPr txBox="1"/>
          <p:nvPr/>
        </p:nvSpPr>
        <p:spPr>
          <a:xfrm>
            <a:off x="152400" y="4876800"/>
            <a:ext cx="8686800" cy="1015663"/>
          </a:xfrm>
          <a:prstGeom prst="rect">
            <a:avLst/>
          </a:prstGeom>
          <a:noFill/>
        </p:spPr>
        <p:txBody>
          <a:bodyPr wrap="square" rtlCol="0">
            <a:spAutoFit/>
          </a:bodyPr>
          <a:lstStyle/>
          <a:p>
            <a:r>
              <a:rPr lang="en-US" sz="1400" dirty="0"/>
              <a:t>Estimates based on Bureau of Transportation Statistics data on passenger movement.</a:t>
            </a:r>
          </a:p>
          <a:p>
            <a:r>
              <a:rPr lang="en-US" sz="1400" dirty="0"/>
              <a:t>Source: </a:t>
            </a:r>
            <a:r>
              <a:rPr lang="en-US" sz="1400" dirty="0">
                <a:hlinkClick r:id="rId4"/>
              </a:rPr>
              <a:t>https://www.indicadores.pr/Business/N-mero-de-vuelos-pasajeros-a-reos-y-carga-con-orig/chx2-fpcf</a:t>
            </a:r>
            <a:endParaRPr lang="en-US" sz="1400" dirty="0"/>
          </a:p>
          <a:p>
            <a:r>
              <a:rPr lang="en-US" sz="1400" dirty="0"/>
              <a:t>Thanks to Dr. Mario </a:t>
            </a:r>
            <a:r>
              <a:rPr lang="en-US" sz="1400" dirty="0" err="1"/>
              <a:t>Marazzi</a:t>
            </a:r>
            <a:r>
              <a:rPr lang="en-US" sz="1400" dirty="0"/>
              <a:t> of </a:t>
            </a:r>
            <a:r>
              <a:rPr lang="en-US" sz="1400" dirty="0" err="1"/>
              <a:t>Instituto</a:t>
            </a:r>
            <a:r>
              <a:rPr lang="en-US" sz="1400" dirty="0"/>
              <a:t> de </a:t>
            </a:r>
            <a:r>
              <a:rPr lang="en-US" sz="1400" dirty="0" err="1"/>
              <a:t>Estadísticas</a:t>
            </a:r>
            <a:r>
              <a:rPr lang="en-US" sz="1400" dirty="0"/>
              <a:t> de Puerto Rico for pointing me to statistical sources.</a:t>
            </a:r>
          </a:p>
          <a:p>
            <a:endParaRPr lang="en-US" dirty="0"/>
          </a:p>
        </p:txBody>
      </p:sp>
    </p:spTree>
    <p:extLst>
      <p:ext uri="{BB962C8B-B14F-4D97-AF65-F5344CB8AC3E}">
        <p14:creationId xmlns:p14="http://schemas.microsoft.com/office/powerpoint/2010/main" val="376064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1EDE-54EE-4180-9CD2-CE062756B021}"/>
              </a:ext>
            </a:extLst>
          </p:cNvPr>
          <p:cNvSpPr>
            <a:spLocks noGrp="1"/>
          </p:cNvSpPr>
          <p:nvPr>
            <p:ph type="title"/>
          </p:nvPr>
        </p:nvSpPr>
        <p:spPr/>
        <p:txBody>
          <a:bodyPr>
            <a:normAutofit fontScale="90000"/>
          </a:bodyPr>
          <a:lstStyle/>
          <a:p>
            <a:br>
              <a:rPr lang="en-US" b="1" dirty="0"/>
            </a:br>
            <a:r>
              <a:rPr lang="en-US" b="1" dirty="0"/>
              <a:t>Puerto Rican Exodus: One Year Since Hurricane Maria</a:t>
            </a:r>
            <a:br>
              <a:rPr lang="en-US" b="1" dirty="0"/>
            </a:br>
            <a:endParaRPr lang="es-MX" dirty="0"/>
          </a:p>
        </p:txBody>
      </p:sp>
      <p:sp>
        <p:nvSpPr>
          <p:cNvPr id="3" name="Content Placeholder 2">
            <a:extLst>
              <a:ext uri="{FF2B5EF4-FFF2-40B4-BE49-F238E27FC236}">
                <a16:creationId xmlns:a16="http://schemas.microsoft.com/office/drawing/2014/main" id="{B407675C-3927-4D44-A874-9C7963E7743A}"/>
              </a:ext>
            </a:extLst>
          </p:cNvPr>
          <p:cNvSpPr>
            <a:spLocks noGrp="1"/>
          </p:cNvSpPr>
          <p:nvPr>
            <p:ph idx="1"/>
          </p:nvPr>
        </p:nvSpPr>
        <p:spPr/>
        <p:txBody>
          <a:bodyPr>
            <a:normAutofit fontScale="92500" lnSpcReduction="10000"/>
          </a:bodyPr>
          <a:lstStyle/>
          <a:p>
            <a:r>
              <a:rPr lang="en-US" dirty="0"/>
              <a:t>By: Jennifer Hinojosa</a:t>
            </a:r>
          </a:p>
          <a:p>
            <a:r>
              <a:rPr lang="en-US" dirty="0"/>
              <a:t>&amp; Edwin Meléndez</a:t>
            </a:r>
          </a:p>
          <a:p>
            <a:r>
              <a:rPr lang="en-US" b="1" dirty="0"/>
              <a:t>One year since Hurricane Maria made landfall in Puerto Rico on September 20, 2017, nearly 160,000 residents of the island have relocated to the United States. </a:t>
            </a:r>
            <a:r>
              <a:rPr lang="en-US" dirty="0"/>
              <a:t>This exodus represents one of the most significant movements of Puerto Ricans to the U.S. mainland in the island’s history in terms of both volume and duration. The new emigration estimates — of 159,415 with an upper bound confidence interval of 176,603 — is as high as the net migration flow in the previous two years combined (144,801).</a:t>
            </a:r>
          </a:p>
          <a:p>
            <a:r>
              <a:rPr lang="en-US" dirty="0"/>
              <a:t>https://centropr.hunter.cuny.edu/research/data-center/research-briefs/puerto-rican-exodus-one-year-hurricane-maria</a:t>
            </a:r>
          </a:p>
          <a:p>
            <a:endParaRPr lang="en-US" dirty="0"/>
          </a:p>
          <a:p>
            <a:endParaRPr lang="es-MX" dirty="0"/>
          </a:p>
        </p:txBody>
      </p:sp>
    </p:spTree>
    <p:extLst>
      <p:ext uri="{BB962C8B-B14F-4D97-AF65-F5344CB8AC3E}">
        <p14:creationId xmlns:p14="http://schemas.microsoft.com/office/powerpoint/2010/main" val="66615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8991600" cy="461665"/>
          </a:xfrm>
          <a:prstGeom prst="rect">
            <a:avLst/>
          </a:prstGeom>
          <a:noFill/>
        </p:spPr>
        <p:txBody>
          <a:bodyPr wrap="square" rtlCol="0">
            <a:spAutoFit/>
          </a:bodyPr>
          <a:lstStyle/>
          <a:p>
            <a:r>
              <a:rPr lang="en-US" sz="2400" dirty="0"/>
              <a:t>Dire situation, before the money of the vulture funds was threatened!</a:t>
            </a:r>
            <a:endParaRPr lang="en-US" sz="24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sp>
        <p:nvSpPr>
          <p:cNvPr id="2" name="TextBox 1"/>
          <p:cNvSpPr txBox="1"/>
          <p:nvPr/>
        </p:nvSpPr>
        <p:spPr>
          <a:xfrm>
            <a:off x="152400" y="990600"/>
            <a:ext cx="8763000"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At present, Puerto Rico has a 40% labor participation rate. </a:t>
            </a:r>
          </a:p>
          <a:p>
            <a:pPr marL="285750" indent="-285750">
              <a:buFont typeface="Arial" panose="020B0604020202020204" pitchFamily="34" charset="0"/>
              <a:buChar char="•"/>
            </a:pPr>
            <a:r>
              <a:rPr lang="en-US" sz="2800" dirty="0"/>
              <a:t>The official unemployment rate is 12%.  </a:t>
            </a:r>
          </a:p>
          <a:p>
            <a:pPr marL="285750" indent="-285750">
              <a:buFont typeface="Arial" panose="020B0604020202020204" pitchFamily="34" charset="0"/>
              <a:buChar char="•"/>
            </a:pPr>
            <a:r>
              <a:rPr lang="en-US" sz="2800" dirty="0"/>
              <a:t>Puerto Rico's per capita income is a third of the U.S. figure.</a:t>
            </a:r>
          </a:p>
          <a:p>
            <a:pPr marL="285750" indent="-285750">
              <a:buFont typeface="Arial" panose="020B0604020202020204" pitchFamily="34" charset="0"/>
              <a:buChar char="•"/>
            </a:pPr>
            <a:r>
              <a:rPr lang="en-US" sz="2800" dirty="0"/>
              <a:t>It is half of the per capita income of the poorest state. </a:t>
            </a:r>
          </a:p>
          <a:p>
            <a:pPr marL="285750" indent="-285750">
              <a:buFont typeface="Arial" panose="020B0604020202020204" pitchFamily="34" charset="0"/>
              <a:buChar char="•"/>
            </a:pPr>
            <a:r>
              <a:rPr lang="en-US" sz="2800" dirty="0"/>
              <a:t>Around 45% of the people in Puerto Rico live under the poverty level. </a:t>
            </a:r>
          </a:p>
          <a:p>
            <a:pPr marL="285750" indent="-285750">
              <a:buFont typeface="Arial" panose="020B0604020202020204" pitchFamily="34" charset="0"/>
              <a:buChar char="•"/>
            </a:pPr>
            <a:r>
              <a:rPr lang="en-US" sz="2800" dirty="0"/>
              <a:t>The corresponding figure in the mainland is 15%.</a:t>
            </a:r>
          </a:p>
          <a:p>
            <a:endParaRPr lang="en-US" dirty="0"/>
          </a:p>
        </p:txBody>
      </p:sp>
    </p:spTree>
    <p:extLst>
      <p:ext uri="{BB962C8B-B14F-4D97-AF65-F5344CB8AC3E}">
        <p14:creationId xmlns:p14="http://schemas.microsoft.com/office/powerpoint/2010/main" val="275668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sp>
        <p:nvSpPr>
          <p:cNvPr id="3" name="TextBox 2"/>
          <p:cNvSpPr txBox="1"/>
          <p:nvPr/>
        </p:nvSpPr>
        <p:spPr>
          <a:xfrm>
            <a:off x="228600" y="914400"/>
            <a:ext cx="8534400" cy="4062651"/>
          </a:xfrm>
          <a:prstGeom prst="rect">
            <a:avLst/>
          </a:prstGeom>
          <a:noFill/>
        </p:spPr>
        <p:txBody>
          <a:bodyPr wrap="square" rtlCol="0">
            <a:spAutoFit/>
          </a:bodyPr>
          <a:lstStyle/>
          <a:p>
            <a:pPr>
              <a:buFont typeface="Wingdings" panose="05000000000000000000" pitchFamily="2" charset="2"/>
              <a:buChar char="§"/>
            </a:pPr>
            <a:r>
              <a:rPr lang="en-US" sz="2000" dirty="0">
                <a:latin typeface="Arial Rounded MT Bold" panose="020F0704030504030204" pitchFamily="34" charset="0"/>
              </a:rPr>
              <a:t>88,000 government jobs lost</a:t>
            </a:r>
          </a:p>
          <a:p>
            <a:pPr>
              <a:buFont typeface="Wingdings" panose="05000000000000000000" pitchFamily="2" charset="2"/>
              <a:buChar char="§"/>
            </a:pPr>
            <a:r>
              <a:rPr lang="en-US" sz="2000" dirty="0">
                <a:latin typeface="Arial Rounded MT Bold" panose="020F0704030504030204" pitchFamily="34" charset="0"/>
              </a:rPr>
              <a:t>53,000 manufacturing jobs lost</a:t>
            </a:r>
          </a:p>
          <a:p>
            <a:pPr>
              <a:buFont typeface="Wingdings" panose="05000000000000000000" pitchFamily="2" charset="2"/>
              <a:buChar char="§"/>
            </a:pPr>
            <a:r>
              <a:rPr lang="en-US" sz="2000" dirty="0">
                <a:latin typeface="Arial Rounded MT Bold" panose="020F0704030504030204" pitchFamily="34" charset="0"/>
              </a:rPr>
              <a:t>52,000 construction jobs lost </a:t>
            </a:r>
          </a:p>
          <a:p>
            <a:pPr>
              <a:buFont typeface="Wingdings" panose="05000000000000000000" pitchFamily="2" charset="2"/>
              <a:buChar char="§"/>
            </a:pPr>
            <a:r>
              <a:rPr lang="en-US" sz="2000" dirty="0">
                <a:latin typeface="Arial Rounded MT Bold" panose="020F0704030504030204" pitchFamily="34" charset="0"/>
              </a:rPr>
              <a:t>Unemployment Rose from 11% to 13% even as thousands of workers left the island!</a:t>
            </a:r>
          </a:p>
          <a:p>
            <a:pPr>
              <a:buFont typeface="Wingdings" panose="05000000000000000000" pitchFamily="2" charset="2"/>
              <a:buChar char="§"/>
            </a:pPr>
            <a:r>
              <a:rPr lang="en-US" sz="2000" dirty="0">
                <a:latin typeface="Arial Rounded MT Bold" panose="020F0704030504030204" pitchFamily="34" charset="0"/>
              </a:rPr>
              <a:t>Approximately 263,000 people left between 2010 and 2014 </a:t>
            </a:r>
          </a:p>
          <a:p>
            <a:pPr>
              <a:buFont typeface="Wingdings" panose="05000000000000000000" pitchFamily="2" charset="2"/>
              <a:buChar char="§"/>
            </a:pPr>
            <a:r>
              <a:rPr lang="en-US" sz="2000" dirty="0">
                <a:latin typeface="Arial Rounded MT Bold" panose="020F0704030504030204" pitchFamily="34" charset="0"/>
              </a:rPr>
              <a:t>This surpasses the figures for the highest levels of out-migration during the “Great Migration” of the 1950s (237,000 between 1950 and 1954)</a:t>
            </a:r>
          </a:p>
          <a:p>
            <a:pPr>
              <a:buFont typeface="Wingdings" panose="05000000000000000000" pitchFamily="2" charset="2"/>
              <a:buChar char="§"/>
            </a:pPr>
            <a:r>
              <a:rPr lang="en-US" sz="2000" dirty="0">
                <a:latin typeface="Arial Rounded MT Bold" panose="020F0704030504030204" pitchFamily="34" charset="0"/>
              </a:rPr>
              <a:t>In 2014, net out-migration was 64,073 (U.S. Census Bureau)</a:t>
            </a:r>
          </a:p>
          <a:p>
            <a:pPr>
              <a:buFont typeface="Wingdings" panose="05000000000000000000" pitchFamily="2" charset="2"/>
              <a:buChar char="§"/>
            </a:pPr>
            <a:r>
              <a:rPr lang="en-US" sz="2000" dirty="0">
                <a:latin typeface="Arial Rounded MT Bold" panose="020F0704030504030204" pitchFamily="34" charset="0"/>
              </a:rPr>
              <a:t>According the </a:t>
            </a:r>
            <a:r>
              <a:rPr lang="en-US" sz="2000" i="1" dirty="0" err="1">
                <a:latin typeface="Arial Rounded MT Bold" panose="020F0704030504030204" pitchFamily="34" charset="0"/>
              </a:rPr>
              <a:t>the</a:t>
            </a:r>
            <a:r>
              <a:rPr lang="en-US" sz="2000" i="1" dirty="0">
                <a:latin typeface="Arial Rounded MT Bold" panose="020F0704030504030204" pitchFamily="34" charset="0"/>
              </a:rPr>
              <a:t> </a:t>
            </a:r>
            <a:r>
              <a:rPr lang="en-US" sz="2000" i="1" dirty="0" err="1">
                <a:latin typeface="Arial Rounded MT Bold" panose="020F0704030504030204" pitchFamily="34" charset="0"/>
              </a:rPr>
              <a:t>Instituto</a:t>
            </a:r>
            <a:r>
              <a:rPr lang="en-US" sz="2000" i="1" dirty="0">
                <a:latin typeface="Arial Rounded MT Bold" panose="020F0704030504030204" pitchFamily="34" charset="0"/>
              </a:rPr>
              <a:t> de </a:t>
            </a:r>
            <a:r>
              <a:rPr lang="en-US" sz="2000" i="1" dirty="0" err="1">
                <a:latin typeface="Arial Rounded MT Bold" panose="020F0704030504030204" pitchFamily="34" charset="0"/>
              </a:rPr>
              <a:t>Estadística</a:t>
            </a:r>
            <a:r>
              <a:rPr lang="en-US" sz="2000" i="1" dirty="0">
                <a:latin typeface="Arial Rounded MT Bold" panose="020F0704030504030204" pitchFamily="34" charset="0"/>
              </a:rPr>
              <a:t> de Puerto Rico</a:t>
            </a:r>
            <a:r>
              <a:rPr lang="en-US" sz="2000" dirty="0">
                <a:latin typeface="Arial Rounded MT Bold" panose="020F0704030504030204" pitchFamily="34" charset="0"/>
              </a:rPr>
              <a:t>, out-migration reached 97,000 in 2015.</a:t>
            </a:r>
          </a:p>
          <a:p>
            <a:endParaRPr lang="en-US" dirty="0"/>
          </a:p>
        </p:txBody>
      </p:sp>
      <p:sp>
        <p:nvSpPr>
          <p:cNvPr id="7" name="TextBox 6"/>
          <p:cNvSpPr txBox="1"/>
          <p:nvPr/>
        </p:nvSpPr>
        <p:spPr>
          <a:xfrm>
            <a:off x="228600" y="152400"/>
            <a:ext cx="8686800" cy="646331"/>
          </a:xfrm>
          <a:prstGeom prst="rect">
            <a:avLst/>
          </a:prstGeom>
          <a:noFill/>
        </p:spPr>
        <p:txBody>
          <a:bodyPr wrap="square" rtlCol="0">
            <a:spAutoFit/>
          </a:bodyPr>
          <a:lstStyle/>
          <a:p>
            <a:r>
              <a:rPr lang="en-US" dirty="0"/>
              <a:t>Indicators of Dire Economic Crisis Between 2006 and 2015– BEFORE the Bondholders were affected</a:t>
            </a:r>
          </a:p>
        </p:txBody>
      </p:sp>
    </p:spTree>
    <p:extLst>
      <p:ext uri="{BB962C8B-B14F-4D97-AF65-F5344CB8AC3E}">
        <p14:creationId xmlns:p14="http://schemas.microsoft.com/office/powerpoint/2010/main" val="110998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sp>
        <p:nvSpPr>
          <p:cNvPr id="2" name="TextBox 1"/>
          <p:cNvSpPr txBox="1"/>
          <p:nvPr/>
        </p:nvSpPr>
        <p:spPr>
          <a:xfrm>
            <a:off x="152400" y="990600"/>
            <a:ext cx="8458200"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financial crisis, and the issue of debt moratorium for Puerto Rico, is part of a much larger social and economic catastrophe that has been hurting Puerto Rico for over a decade, since the elimination of Section 936 of the Internal revenue Code, in 1996-2006.</a:t>
            </a:r>
          </a:p>
          <a:p>
            <a:pPr marL="285750" indent="-285750">
              <a:buFont typeface="Arial" panose="020B0604020202020204" pitchFamily="34" charset="0"/>
              <a:buChar char="•"/>
            </a:pPr>
            <a:r>
              <a:rPr lang="en-US" sz="2000" dirty="0"/>
              <a:t>During the period 2006-2015, the outflow of profits from the island has been sustained, but jobs and social conditions have deteriorated for the overwhelming majority of the population. Massive emigration is the primary indicator of the magnitude of the crisis.</a:t>
            </a:r>
          </a:p>
          <a:p>
            <a:pPr marL="285750" indent="-285750">
              <a:buFont typeface="Arial" panose="020B0604020202020204" pitchFamily="34" charset="0"/>
              <a:buChar char="•"/>
            </a:pPr>
            <a:r>
              <a:rPr lang="en-US" sz="2000" dirty="0"/>
              <a:t>This is NOT just about whether the bondholders will get paid. This should be primarily about the well being  of working people in Puerto Rico, who have been hurting since way before the crisis was reflected in the financial markets.</a:t>
            </a:r>
          </a:p>
          <a:p>
            <a:pPr marL="285750" indent="-285750">
              <a:buFont typeface="Arial" panose="020B0604020202020204" pitchFamily="34" charset="0"/>
              <a:buChar char="•"/>
            </a:pPr>
            <a:r>
              <a:rPr lang="en-US" sz="2000" dirty="0"/>
              <a:t>The bondholders want to talk about their property rights and profits. We have to change the conversation, to start talking about the lives of </a:t>
            </a:r>
            <a:r>
              <a:rPr lang="en-US" sz="2000" b="1" dirty="0"/>
              <a:t>working families</a:t>
            </a:r>
            <a:r>
              <a:rPr lang="en-US" sz="2000" dirty="0"/>
              <a:t>.</a:t>
            </a:r>
          </a:p>
          <a:p>
            <a:endParaRPr lang="en-US" dirty="0"/>
          </a:p>
        </p:txBody>
      </p:sp>
      <p:sp>
        <p:nvSpPr>
          <p:cNvPr id="3" name="TextBox 2"/>
          <p:cNvSpPr txBox="1"/>
          <p:nvPr/>
        </p:nvSpPr>
        <p:spPr>
          <a:xfrm>
            <a:off x="152400" y="0"/>
            <a:ext cx="8839200" cy="461665"/>
          </a:xfrm>
          <a:prstGeom prst="rect">
            <a:avLst/>
          </a:prstGeom>
          <a:noFill/>
        </p:spPr>
        <p:txBody>
          <a:bodyPr wrap="square" rtlCol="0">
            <a:spAutoFit/>
          </a:bodyPr>
          <a:lstStyle/>
          <a:p>
            <a:r>
              <a:rPr lang="en-US" sz="2400" dirty="0"/>
              <a:t>A Social and Economic Crisis, not just a Financial Crisis</a:t>
            </a:r>
          </a:p>
        </p:txBody>
      </p:sp>
    </p:spTree>
    <p:extLst>
      <p:ext uri="{BB962C8B-B14F-4D97-AF65-F5344CB8AC3E}">
        <p14:creationId xmlns:p14="http://schemas.microsoft.com/office/powerpoint/2010/main" val="152144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851C-B60F-4740-81EF-3580661B8259}"/>
              </a:ext>
            </a:extLst>
          </p:cNvPr>
          <p:cNvSpPr>
            <a:spLocks noGrp="1"/>
          </p:cNvSpPr>
          <p:nvPr>
            <p:ph type="title"/>
          </p:nvPr>
        </p:nvSpPr>
        <p:spPr/>
        <p:txBody>
          <a:bodyPr/>
          <a:lstStyle/>
          <a:p>
            <a:r>
              <a:rPr lang="es-MX" dirty="0" err="1"/>
              <a:t>Effects</a:t>
            </a:r>
            <a:r>
              <a:rPr lang="es-MX" dirty="0"/>
              <a:t> </a:t>
            </a:r>
            <a:r>
              <a:rPr lang="es-MX" dirty="0" err="1"/>
              <a:t>of</a:t>
            </a:r>
            <a:r>
              <a:rPr lang="es-MX" dirty="0"/>
              <a:t> </a:t>
            </a:r>
            <a:r>
              <a:rPr lang="es-MX" dirty="0" err="1"/>
              <a:t>Out</a:t>
            </a:r>
            <a:r>
              <a:rPr lang="es-MX" dirty="0"/>
              <a:t> </a:t>
            </a:r>
            <a:r>
              <a:rPr lang="es-MX" dirty="0" err="1"/>
              <a:t>Migration</a:t>
            </a:r>
            <a:endParaRPr lang="es-MX" dirty="0"/>
          </a:p>
        </p:txBody>
      </p:sp>
      <p:sp>
        <p:nvSpPr>
          <p:cNvPr id="3" name="Content Placeholder 2">
            <a:extLst>
              <a:ext uri="{FF2B5EF4-FFF2-40B4-BE49-F238E27FC236}">
                <a16:creationId xmlns:a16="http://schemas.microsoft.com/office/drawing/2014/main" id="{58218F23-A0C1-4E31-951B-4003935ACC5F}"/>
              </a:ext>
            </a:extLst>
          </p:cNvPr>
          <p:cNvSpPr>
            <a:spLocks noGrp="1"/>
          </p:cNvSpPr>
          <p:nvPr>
            <p:ph idx="1"/>
          </p:nvPr>
        </p:nvSpPr>
        <p:spPr/>
        <p:txBody>
          <a:bodyPr/>
          <a:lstStyle/>
          <a:p>
            <a:r>
              <a:rPr lang="es-MX" dirty="0"/>
              <a:t>Housing </a:t>
            </a:r>
            <a:r>
              <a:rPr lang="es-MX" dirty="0" err="1"/>
              <a:t>market</a:t>
            </a:r>
            <a:r>
              <a:rPr lang="es-MX" dirty="0"/>
              <a:t> </a:t>
            </a:r>
            <a:r>
              <a:rPr lang="es-MX" dirty="0" err="1"/>
              <a:t>collapsed</a:t>
            </a:r>
            <a:r>
              <a:rPr lang="es-MX" dirty="0"/>
              <a:t>-  real estate </a:t>
            </a:r>
            <a:r>
              <a:rPr lang="es-MX" dirty="0" err="1"/>
              <a:t>prices</a:t>
            </a:r>
            <a:r>
              <a:rPr lang="es-MX" dirty="0"/>
              <a:t> </a:t>
            </a:r>
            <a:r>
              <a:rPr lang="es-MX" dirty="0" err="1"/>
              <a:t>plummeted</a:t>
            </a:r>
            <a:endParaRPr lang="es-MX" dirty="0"/>
          </a:p>
          <a:p>
            <a:r>
              <a:rPr lang="es-MX" dirty="0" err="1"/>
              <a:t>Population</a:t>
            </a:r>
            <a:r>
              <a:rPr lang="es-MX" dirty="0"/>
              <a:t> </a:t>
            </a:r>
            <a:r>
              <a:rPr lang="es-MX" dirty="0" err="1"/>
              <a:t>decreased</a:t>
            </a:r>
            <a:r>
              <a:rPr lang="es-MX" dirty="0"/>
              <a:t> </a:t>
            </a:r>
            <a:r>
              <a:rPr lang="es-MX" dirty="0" err="1"/>
              <a:t>from</a:t>
            </a:r>
            <a:r>
              <a:rPr lang="es-MX" dirty="0"/>
              <a:t> 3.9 </a:t>
            </a:r>
            <a:r>
              <a:rPr lang="es-MX" dirty="0" err="1"/>
              <a:t>million</a:t>
            </a:r>
            <a:r>
              <a:rPr lang="es-MX" dirty="0"/>
              <a:t> in the </a:t>
            </a:r>
            <a:r>
              <a:rPr lang="es-MX" dirty="0" err="1"/>
              <a:t>early</a:t>
            </a:r>
            <a:r>
              <a:rPr lang="es-MX" dirty="0"/>
              <a:t> 2000s </a:t>
            </a:r>
            <a:r>
              <a:rPr lang="es-MX" dirty="0" err="1"/>
              <a:t>to</a:t>
            </a:r>
            <a:r>
              <a:rPr lang="es-MX" dirty="0"/>
              <a:t> 3.4 </a:t>
            </a:r>
            <a:r>
              <a:rPr lang="es-MX" dirty="0" err="1"/>
              <a:t>million</a:t>
            </a:r>
            <a:r>
              <a:rPr lang="es-MX" dirty="0"/>
              <a:t> at </a:t>
            </a:r>
            <a:r>
              <a:rPr lang="es-MX" dirty="0" err="1"/>
              <a:t>present</a:t>
            </a:r>
            <a:endParaRPr lang="es-MX" dirty="0"/>
          </a:p>
          <a:p>
            <a:r>
              <a:rPr lang="es-MX" dirty="0" err="1"/>
              <a:t>Tax</a:t>
            </a:r>
            <a:r>
              <a:rPr lang="es-MX" dirty="0"/>
              <a:t> base </a:t>
            </a:r>
            <a:r>
              <a:rPr lang="es-MX" dirty="0" err="1"/>
              <a:t>shrank</a:t>
            </a:r>
            <a:r>
              <a:rPr lang="es-MX" dirty="0"/>
              <a:t>, </a:t>
            </a:r>
            <a:r>
              <a:rPr lang="es-MX" dirty="0" err="1"/>
              <a:t>government</a:t>
            </a:r>
            <a:r>
              <a:rPr lang="es-MX" dirty="0"/>
              <a:t> </a:t>
            </a:r>
            <a:r>
              <a:rPr lang="es-MX" dirty="0" err="1"/>
              <a:t>collections</a:t>
            </a:r>
            <a:r>
              <a:rPr lang="es-MX" dirty="0"/>
              <a:t> </a:t>
            </a:r>
            <a:r>
              <a:rPr lang="es-MX" dirty="0" err="1"/>
              <a:t>decreased</a:t>
            </a:r>
            <a:endParaRPr lang="es-MX" dirty="0"/>
          </a:p>
          <a:p>
            <a:r>
              <a:rPr lang="es-MX" dirty="0" err="1"/>
              <a:t>Inability</a:t>
            </a:r>
            <a:r>
              <a:rPr lang="es-MX" dirty="0"/>
              <a:t> </a:t>
            </a:r>
            <a:r>
              <a:rPr lang="es-MX" dirty="0" err="1"/>
              <a:t>of</a:t>
            </a:r>
            <a:r>
              <a:rPr lang="es-MX" dirty="0"/>
              <a:t> </a:t>
            </a:r>
            <a:r>
              <a:rPr lang="es-MX" dirty="0" err="1"/>
              <a:t>government</a:t>
            </a:r>
            <a:r>
              <a:rPr lang="es-MX" dirty="0"/>
              <a:t> </a:t>
            </a:r>
            <a:r>
              <a:rPr lang="es-MX" dirty="0" err="1"/>
              <a:t>to</a:t>
            </a:r>
            <a:r>
              <a:rPr lang="es-MX" dirty="0"/>
              <a:t> </a:t>
            </a:r>
            <a:r>
              <a:rPr lang="es-MX" dirty="0" err="1"/>
              <a:t>repay</a:t>
            </a:r>
            <a:r>
              <a:rPr lang="es-MX" dirty="0"/>
              <a:t> </a:t>
            </a:r>
            <a:r>
              <a:rPr lang="es-MX" dirty="0" err="1"/>
              <a:t>debt</a:t>
            </a:r>
            <a:r>
              <a:rPr lang="es-MX" dirty="0"/>
              <a:t> </a:t>
            </a:r>
          </a:p>
          <a:p>
            <a:r>
              <a:rPr lang="es-MX" dirty="0" err="1"/>
              <a:t>Declared</a:t>
            </a:r>
            <a:r>
              <a:rPr lang="es-MX" dirty="0"/>
              <a:t> </a:t>
            </a:r>
            <a:r>
              <a:rPr lang="es-MX" dirty="0" err="1"/>
              <a:t>inability</a:t>
            </a:r>
            <a:r>
              <a:rPr lang="es-MX" dirty="0"/>
              <a:t> </a:t>
            </a:r>
            <a:r>
              <a:rPr lang="es-MX" dirty="0" err="1"/>
              <a:t>to</a:t>
            </a:r>
            <a:r>
              <a:rPr lang="es-MX" dirty="0"/>
              <a:t> </a:t>
            </a:r>
            <a:r>
              <a:rPr lang="es-MX" dirty="0" err="1"/>
              <a:t>pay</a:t>
            </a:r>
            <a:r>
              <a:rPr lang="es-MX" dirty="0"/>
              <a:t> in 2015</a:t>
            </a:r>
          </a:p>
          <a:p>
            <a:endParaRPr lang="es-MX" dirty="0"/>
          </a:p>
        </p:txBody>
      </p:sp>
    </p:spTree>
    <p:extLst>
      <p:ext uri="{BB962C8B-B14F-4D97-AF65-F5344CB8AC3E}">
        <p14:creationId xmlns:p14="http://schemas.microsoft.com/office/powerpoint/2010/main" val="171003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5F11-1EA9-4617-8EB4-E0FB603CEE9A}"/>
              </a:ext>
            </a:extLst>
          </p:cNvPr>
          <p:cNvSpPr>
            <a:spLocks noGrp="1"/>
          </p:cNvSpPr>
          <p:nvPr>
            <p:ph type="title"/>
          </p:nvPr>
        </p:nvSpPr>
        <p:spPr/>
        <p:txBody>
          <a:bodyPr/>
          <a:lstStyle/>
          <a:p>
            <a:r>
              <a:rPr lang="es-MX" dirty="0"/>
              <a:t>New COFINA </a:t>
            </a:r>
            <a:r>
              <a:rPr lang="es-MX" dirty="0" err="1"/>
              <a:t>Agreement</a:t>
            </a:r>
            <a:endParaRPr lang="es-MX" dirty="0"/>
          </a:p>
        </p:txBody>
      </p:sp>
      <p:sp>
        <p:nvSpPr>
          <p:cNvPr id="3" name="Content Placeholder 2">
            <a:extLst>
              <a:ext uri="{FF2B5EF4-FFF2-40B4-BE49-F238E27FC236}">
                <a16:creationId xmlns:a16="http://schemas.microsoft.com/office/drawing/2014/main" id="{214725AD-4D86-4CE0-8AD8-6F4231B9377E}"/>
              </a:ext>
            </a:extLst>
          </p:cNvPr>
          <p:cNvSpPr>
            <a:spLocks noGrp="1"/>
          </p:cNvSpPr>
          <p:nvPr>
            <p:ph idx="1"/>
          </p:nvPr>
        </p:nvSpPr>
        <p:spPr/>
        <p:txBody>
          <a:bodyPr/>
          <a:lstStyle/>
          <a:p>
            <a:r>
              <a:rPr lang="es-MX" dirty="0" err="1"/>
              <a:t>Benefits</a:t>
            </a:r>
            <a:r>
              <a:rPr lang="es-MX" dirty="0"/>
              <a:t> “senior” </a:t>
            </a:r>
            <a:r>
              <a:rPr lang="es-MX" dirty="0" err="1"/>
              <a:t>bondholders</a:t>
            </a:r>
            <a:r>
              <a:rPr lang="es-MX" dirty="0"/>
              <a:t> (</a:t>
            </a:r>
            <a:r>
              <a:rPr lang="es-MX" dirty="0" err="1"/>
              <a:t>Vulture</a:t>
            </a:r>
            <a:r>
              <a:rPr lang="es-MX" dirty="0"/>
              <a:t> </a:t>
            </a:r>
            <a:r>
              <a:rPr lang="es-MX" dirty="0" err="1"/>
              <a:t>funds</a:t>
            </a:r>
            <a:r>
              <a:rPr lang="es-MX" dirty="0"/>
              <a:t>) </a:t>
            </a:r>
            <a:r>
              <a:rPr lang="es-MX" dirty="0" err="1"/>
              <a:t>who</a:t>
            </a:r>
            <a:r>
              <a:rPr lang="es-MX" dirty="0"/>
              <a:t> </a:t>
            </a:r>
            <a:r>
              <a:rPr lang="es-MX" dirty="0" err="1"/>
              <a:t>will</a:t>
            </a:r>
            <a:r>
              <a:rPr lang="es-MX" dirty="0"/>
              <a:t> be </a:t>
            </a:r>
            <a:r>
              <a:rPr lang="es-MX" dirty="0" err="1"/>
              <a:t>paid</a:t>
            </a:r>
            <a:r>
              <a:rPr lang="es-MX" dirty="0"/>
              <a:t> 93 cents </a:t>
            </a:r>
            <a:r>
              <a:rPr lang="es-MX" dirty="0" err="1"/>
              <a:t>on</a:t>
            </a:r>
            <a:r>
              <a:rPr lang="es-MX" dirty="0"/>
              <a:t> the </a:t>
            </a:r>
            <a:r>
              <a:rPr lang="es-MX" dirty="0" err="1"/>
              <a:t>dollar</a:t>
            </a:r>
            <a:endParaRPr lang="es-MX" dirty="0"/>
          </a:p>
          <a:p>
            <a:r>
              <a:rPr lang="es-MX" dirty="0"/>
              <a:t>Will  </a:t>
            </a:r>
            <a:r>
              <a:rPr lang="es-MX" dirty="0" err="1"/>
              <a:t>pay</a:t>
            </a:r>
            <a:r>
              <a:rPr lang="es-MX" dirty="0"/>
              <a:t> “</a:t>
            </a:r>
            <a:r>
              <a:rPr lang="es-MX" dirty="0" err="1"/>
              <a:t>junior”bondholders</a:t>
            </a:r>
            <a:r>
              <a:rPr lang="es-MX" dirty="0"/>
              <a:t> 54 cents</a:t>
            </a:r>
          </a:p>
          <a:p>
            <a:r>
              <a:rPr lang="es-MX" dirty="0" err="1"/>
              <a:t>Scandalous</a:t>
            </a:r>
            <a:r>
              <a:rPr lang="es-MX" dirty="0"/>
              <a:t> </a:t>
            </a:r>
            <a:r>
              <a:rPr lang="es-MX" dirty="0" err="1"/>
              <a:t>giveaway</a:t>
            </a:r>
            <a:r>
              <a:rPr lang="es-MX" dirty="0"/>
              <a:t> </a:t>
            </a:r>
            <a:r>
              <a:rPr lang="es-MX" dirty="0" err="1"/>
              <a:t>to</a:t>
            </a:r>
            <a:r>
              <a:rPr lang="es-MX" dirty="0"/>
              <a:t> </a:t>
            </a:r>
            <a:r>
              <a:rPr lang="es-MX" dirty="0" err="1"/>
              <a:t>vulture</a:t>
            </a:r>
            <a:r>
              <a:rPr lang="es-MX" dirty="0"/>
              <a:t> </a:t>
            </a:r>
            <a:r>
              <a:rPr lang="es-MX" dirty="0" err="1"/>
              <a:t>funds</a:t>
            </a:r>
            <a:endParaRPr lang="es-MX" dirty="0"/>
          </a:p>
        </p:txBody>
      </p:sp>
    </p:spTree>
    <p:extLst>
      <p:ext uri="{BB962C8B-B14F-4D97-AF65-F5344CB8AC3E}">
        <p14:creationId xmlns:p14="http://schemas.microsoft.com/office/powerpoint/2010/main" val="2100400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3B82-94C4-4935-B56F-C5933DAB7E2C}"/>
              </a:ext>
            </a:extLst>
          </p:cNvPr>
          <p:cNvSpPr>
            <a:spLocks noGrp="1"/>
          </p:cNvSpPr>
          <p:nvPr>
            <p:ph type="title"/>
          </p:nvPr>
        </p:nvSpPr>
        <p:spPr/>
        <p:txBody>
          <a:bodyPr/>
          <a:lstStyle/>
          <a:p>
            <a:r>
              <a:rPr lang="es-MX" dirty="0"/>
              <a:t>Fiscal </a:t>
            </a:r>
            <a:r>
              <a:rPr lang="es-MX" dirty="0" err="1"/>
              <a:t>Review</a:t>
            </a:r>
            <a:r>
              <a:rPr lang="es-MX" dirty="0"/>
              <a:t> </a:t>
            </a:r>
            <a:r>
              <a:rPr lang="es-MX" dirty="0" err="1"/>
              <a:t>Board</a:t>
            </a:r>
            <a:r>
              <a:rPr lang="es-MX" dirty="0"/>
              <a:t> </a:t>
            </a:r>
            <a:r>
              <a:rPr lang="es-MX" dirty="0" err="1"/>
              <a:t>suing</a:t>
            </a:r>
            <a:r>
              <a:rPr lang="es-MX" dirty="0"/>
              <a:t>….</a:t>
            </a:r>
          </a:p>
        </p:txBody>
      </p:sp>
      <p:pic>
        <p:nvPicPr>
          <p:cNvPr id="4" name="Content Placeholder 3">
            <a:extLst>
              <a:ext uri="{FF2B5EF4-FFF2-40B4-BE49-F238E27FC236}">
                <a16:creationId xmlns:a16="http://schemas.microsoft.com/office/drawing/2014/main" id="{D029FF42-C8CF-4BF9-9963-238ABDE3E5F3}"/>
              </a:ext>
            </a:extLst>
          </p:cNvPr>
          <p:cNvPicPr>
            <a:picLocks noGrp="1" noChangeAspect="1"/>
          </p:cNvPicPr>
          <p:nvPr>
            <p:ph idx="1"/>
          </p:nvPr>
        </p:nvPicPr>
        <p:blipFill>
          <a:blip r:embed="rId2"/>
          <a:stretch>
            <a:fillRect/>
          </a:stretch>
        </p:blipFill>
        <p:spPr>
          <a:xfrm>
            <a:off x="609600" y="2411207"/>
            <a:ext cx="6348413" cy="3380199"/>
          </a:xfrm>
          <a:prstGeom prst="rect">
            <a:avLst/>
          </a:prstGeom>
        </p:spPr>
      </p:pic>
    </p:spTree>
    <p:extLst>
      <p:ext uri="{BB962C8B-B14F-4D97-AF65-F5344CB8AC3E}">
        <p14:creationId xmlns:p14="http://schemas.microsoft.com/office/powerpoint/2010/main" val="383460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CBD5-2C6F-4F94-89E1-0F4306ECD312}"/>
              </a:ext>
            </a:extLst>
          </p:cNvPr>
          <p:cNvSpPr>
            <a:spLocks noGrp="1"/>
          </p:cNvSpPr>
          <p:nvPr>
            <p:ph type="title"/>
          </p:nvPr>
        </p:nvSpPr>
        <p:spPr/>
        <p:txBody>
          <a:bodyPr/>
          <a:lstStyle/>
          <a:p>
            <a:endParaRPr lang="es-MX"/>
          </a:p>
        </p:txBody>
      </p:sp>
      <p:pic>
        <p:nvPicPr>
          <p:cNvPr id="5" name="Content Placeholder 4">
            <a:extLst>
              <a:ext uri="{FF2B5EF4-FFF2-40B4-BE49-F238E27FC236}">
                <a16:creationId xmlns:a16="http://schemas.microsoft.com/office/drawing/2014/main" id="{7F076FFF-2C33-4DD8-A58C-5E7989AC56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418851" cy="4748757"/>
          </a:xfrm>
        </p:spPr>
      </p:pic>
    </p:spTree>
    <p:extLst>
      <p:ext uri="{BB962C8B-B14F-4D97-AF65-F5344CB8AC3E}">
        <p14:creationId xmlns:p14="http://schemas.microsoft.com/office/powerpoint/2010/main" val="4058732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24A5-55A3-4D68-99CA-1B3CCEF236DC}"/>
              </a:ext>
            </a:extLst>
          </p:cNvPr>
          <p:cNvSpPr>
            <a:spLocks noGrp="1"/>
          </p:cNvSpPr>
          <p:nvPr>
            <p:ph type="title"/>
          </p:nvPr>
        </p:nvSpPr>
        <p:spPr/>
        <p:txBody>
          <a:bodyPr/>
          <a:lstStyle/>
          <a:p>
            <a:r>
              <a:rPr lang="es-MX" dirty="0" err="1"/>
              <a:t>Some</a:t>
            </a:r>
            <a:r>
              <a:rPr lang="es-MX" dirty="0"/>
              <a:t> </a:t>
            </a:r>
            <a:r>
              <a:rPr lang="es-MX" dirty="0" err="1"/>
              <a:t>thoughts</a:t>
            </a:r>
            <a:endParaRPr lang="es-MX" dirty="0"/>
          </a:p>
        </p:txBody>
      </p:sp>
      <p:sp>
        <p:nvSpPr>
          <p:cNvPr id="3" name="Content Placeholder 2">
            <a:extLst>
              <a:ext uri="{FF2B5EF4-FFF2-40B4-BE49-F238E27FC236}">
                <a16:creationId xmlns:a16="http://schemas.microsoft.com/office/drawing/2014/main" id="{6F4D22FA-5384-4892-BF91-64D4FC2BE212}"/>
              </a:ext>
            </a:extLst>
          </p:cNvPr>
          <p:cNvSpPr>
            <a:spLocks noGrp="1"/>
          </p:cNvSpPr>
          <p:nvPr>
            <p:ph idx="1"/>
          </p:nvPr>
        </p:nvSpPr>
        <p:spPr/>
        <p:txBody>
          <a:bodyPr>
            <a:normAutofit/>
          </a:bodyPr>
          <a:lstStyle/>
          <a:p>
            <a:r>
              <a:rPr lang="es-MX" dirty="0" err="1"/>
              <a:t>Trigger</a:t>
            </a:r>
            <a:r>
              <a:rPr lang="es-MX" dirty="0"/>
              <a:t> </a:t>
            </a:r>
            <a:r>
              <a:rPr lang="es-MX" dirty="0" err="1"/>
              <a:t>for</a:t>
            </a:r>
            <a:r>
              <a:rPr lang="es-MX" dirty="0"/>
              <a:t> crisis </a:t>
            </a:r>
            <a:r>
              <a:rPr lang="es-MX" dirty="0" err="1"/>
              <a:t>not</a:t>
            </a:r>
            <a:r>
              <a:rPr lang="es-MX" dirty="0"/>
              <a:t> </a:t>
            </a:r>
            <a:r>
              <a:rPr lang="es-MX" dirty="0" err="1"/>
              <a:t>financial</a:t>
            </a:r>
            <a:r>
              <a:rPr lang="es-MX" dirty="0"/>
              <a:t> (</a:t>
            </a:r>
            <a:r>
              <a:rPr lang="es-MX" dirty="0" err="1"/>
              <a:t>unlike</a:t>
            </a:r>
            <a:r>
              <a:rPr lang="es-MX" dirty="0"/>
              <a:t> “Volcker </a:t>
            </a:r>
            <a:r>
              <a:rPr lang="es-MX" dirty="0" err="1"/>
              <a:t>recession</a:t>
            </a:r>
            <a:r>
              <a:rPr lang="es-MX" dirty="0"/>
              <a:t>”) </a:t>
            </a:r>
            <a:r>
              <a:rPr lang="es-MX" dirty="0" err="1"/>
              <a:t>but</a:t>
            </a:r>
            <a:r>
              <a:rPr lang="es-MX" dirty="0"/>
              <a:t> industrial </a:t>
            </a:r>
          </a:p>
          <a:p>
            <a:r>
              <a:rPr lang="es-MX" dirty="0" err="1"/>
              <a:t>Debt</a:t>
            </a:r>
            <a:r>
              <a:rPr lang="es-MX" dirty="0"/>
              <a:t> </a:t>
            </a:r>
            <a:r>
              <a:rPr lang="es-MX" dirty="0" err="1"/>
              <a:t>issue</a:t>
            </a:r>
            <a:r>
              <a:rPr lang="es-MX" dirty="0"/>
              <a:t> </a:t>
            </a:r>
            <a:r>
              <a:rPr lang="es-MX" dirty="0" err="1"/>
              <a:t>part</a:t>
            </a:r>
            <a:r>
              <a:rPr lang="es-MX" dirty="0"/>
              <a:t> </a:t>
            </a:r>
            <a:r>
              <a:rPr lang="es-MX" dirty="0" err="1"/>
              <a:t>of</a:t>
            </a:r>
            <a:r>
              <a:rPr lang="es-MX" dirty="0"/>
              <a:t> </a:t>
            </a:r>
            <a:r>
              <a:rPr lang="es-MX" dirty="0" err="1"/>
              <a:t>larger</a:t>
            </a:r>
            <a:r>
              <a:rPr lang="es-MX" dirty="0"/>
              <a:t> </a:t>
            </a:r>
            <a:r>
              <a:rPr lang="es-MX" dirty="0" err="1"/>
              <a:t>issue</a:t>
            </a:r>
            <a:r>
              <a:rPr lang="es-MX" dirty="0"/>
              <a:t> </a:t>
            </a:r>
            <a:r>
              <a:rPr lang="es-MX" dirty="0" err="1"/>
              <a:t>of</a:t>
            </a:r>
            <a:r>
              <a:rPr lang="es-MX" dirty="0"/>
              <a:t> the </a:t>
            </a:r>
            <a:r>
              <a:rPr lang="es-MX" dirty="0" err="1"/>
              <a:t>political</a:t>
            </a:r>
            <a:r>
              <a:rPr lang="es-MX" dirty="0"/>
              <a:t> </a:t>
            </a:r>
            <a:r>
              <a:rPr lang="es-MX" dirty="0" err="1"/>
              <a:t>economy</a:t>
            </a:r>
            <a:r>
              <a:rPr lang="es-MX" dirty="0"/>
              <a:t> </a:t>
            </a:r>
            <a:r>
              <a:rPr lang="es-MX" dirty="0" err="1"/>
              <a:t>of</a:t>
            </a:r>
            <a:r>
              <a:rPr lang="es-MX" dirty="0"/>
              <a:t> US </a:t>
            </a:r>
            <a:r>
              <a:rPr lang="es-MX" dirty="0" err="1"/>
              <a:t>colonialism</a:t>
            </a:r>
            <a:r>
              <a:rPr lang="es-MX" dirty="0"/>
              <a:t> in Puerto Rico– </a:t>
            </a:r>
            <a:r>
              <a:rPr lang="es-MX" dirty="0" err="1"/>
              <a:t>profit</a:t>
            </a:r>
            <a:r>
              <a:rPr lang="es-MX" dirty="0"/>
              <a:t> </a:t>
            </a:r>
            <a:r>
              <a:rPr lang="es-MX" dirty="0" err="1"/>
              <a:t>repatriation</a:t>
            </a:r>
            <a:endParaRPr lang="es-MX" dirty="0"/>
          </a:p>
          <a:p>
            <a:r>
              <a:rPr lang="es-MX" dirty="0" err="1"/>
              <a:t>Debt</a:t>
            </a:r>
            <a:r>
              <a:rPr lang="es-MX" dirty="0"/>
              <a:t> </a:t>
            </a:r>
            <a:r>
              <a:rPr lang="es-MX" dirty="0" err="1"/>
              <a:t>issue</a:t>
            </a:r>
            <a:r>
              <a:rPr lang="es-MX" dirty="0"/>
              <a:t> has </a:t>
            </a:r>
            <a:r>
              <a:rPr lang="es-MX" dirty="0" err="1"/>
              <a:t>triggered</a:t>
            </a:r>
            <a:r>
              <a:rPr lang="es-MX" dirty="0"/>
              <a:t> </a:t>
            </a:r>
            <a:r>
              <a:rPr lang="es-MX" dirty="0" err="1"/>
              <a:t>loss</a:t>
            </a:r>
            <a:r>
              <a:rPr lang="es-MX" dirty="0"/>
              <a:t> </a:t>
            </a:r>
            <a:r>
              <a:rPr lang="es-MX" dirty="0" err="1"/>
              <a:t>of</a:t>
            </a:r>
            <a:r>
              <a:rPr lang="es-MX" dirty="0"/>
              <a:t> </a:t>
            </a:r>
            <a:r>
              <a:rPr lang="es-MX" dirty="0" err="1"/>
              <a:t>sovereignty</a:t>
            </a:r>
            <a:r>
              <a:rPr lang="es-MX" dirty="0"/>
              <a:t>– </a:t>
            </a:r>
            <a:r>
              <a:rPr lang="es-MX" dirty="0" err="1"/>
              <a:t>collective</a:t>
            </a:r>
            <a:r>
              <a:rPr lang="es-MX" dirty="0"/>
              <a:t> colonial </a:t>
            </a:r>
            <a:r>
              <a:rPr lang="es-MX" dirty="0" err="1"/>
              <a:t>governor</a:t>
            </a:r>
            <a:r>
              <a:rPr lang="es-MX" dirty="0"/>
              <a:t>-Fiscal </a:t>
            </a:r>
            <a:r>
              <a:rPr lang="es-MX" dirty="0" err="1"/>
              <a:t>Review</a:t>
            </a:r>
            <a:r>
              <a:rPr lang="es-MX" dirty="0"/>
              <a:t> </a:t>
            </a:r>
            <a:r>
              <a:rPr lang="es-MX" dirty="0" err="1"/>
              <a:t>Board</a:t>
            </a:r>
            <a:r>
              <a:rPr lang="es-MX" dirty="0"/>
              <a:t> (PROMESA)</a:t>
            </a:r>
          </a:p>
          <a:p>
            <a:r>
              <a:rPr lang="es-MX" dirty="0" err="1"/>
              <a:t>Study</a:t>
            </a:r>
            <a:r>
              <a:rPr lang="es-MX" dirty="0"/>
              <a:t> the </a:t>
            </a:r>
            <a:r>
              <a:rPr lang="es-MX" dirty="0" err="1"/>
              <a:t>vulture</a:t>
            </a:r>
            <a:r>
              <a:rPr lang="es-MX" dirty="0"/>
              <a:t> </a:t>
            </a:r>
            <a:r>
              <a:rPr lang="es-MX" dirty="0" err="1"/>
              <a:t>fund</a:t>
            </a:r>
            <a:r>
              <a:rPr lang="es-MX" dirty="0"/>
              <a:t> lobby (</a:t>
            </a:r>
            <a:r>
              <a:rPr lang="es-MX" dirty="0" err="1"/>
              <a:t>Hedge</a:t>
            </a:r>
            <a:r>
              <a:rPr lang="es-MX" dirty="0"/>
              <a:t> </a:t>
            </a:r>
            <a:r>
              <a:rPr lang="es-MX" dirty="0" err="1"/>
              <a:t>Clippers</a:t>
            </a:r>
            <a:r>
              <a:rPr lang="es-MX" dirty="0"/>
              <a:t>)</a:t>
            </a:r>
          </a:p>
          <a:p>
            <a:r>
              <a:rPr lang="es-MX" dirty="0"/>
              <a:t>No </a:t>
            </a:r>
            <a:r>
              <a:rPr lang="es-MX" dirty="0" err="1"/>
              <a:t>talk</a:t>
            </a:r>
            <a:r>
              <a:rPr lang="es-MX" dirty="0"/>
              <a:t> </a:t>
            </a:r>
            <a:r>
              <a:rPr lang="es-MX" dirty="0" err="1"/>
              <a:t>of</a:t>
            </a:r>
            <a:r>
              <a:rPr lang="es-MX" dirty="0"/>
              <a:t> </a:t>
            </a:r>
            <a:r>
              <a:rPr lang="es-MX" dirty="0" err="1"/>
              <a:t>taxation</a:t>
            </a:r>
            <a:r>
              <a:rPr lang="es-MX" dirty="0"/>
              <a:t> </a:t>
            </a:r>
            <a:r>
              <a:rPr lang="es-MX" dirty="0" err="1"/>
              <a:t>on</a:t>
            </a:r>
            <a:r>
              <a:rPr lang="es-MX" dirty="0"/>
              <a:t> US capital– </a:t>
            </a:r>
            <a:r>
              <a:rPr lang="es-MX" dirty="0" err="1"/>
              <a:t>but</a:t>
            </a:r>
            <a:r>
              <a:rPr lang="es-MX" dirty="0"/>
              <a:t> 11.5% sales </a:t>
            </a:r>
            <a:r>
              <a:rPr lang="es-MX" dirty="0" err="1"/>
              <a:t>tax</a:t>
            </a:r>
            <a:r>
              <a:rPr lang="es-MX" dirty="0"/>
              <a:t> </a:t>
            </a:r>
            <a:r>
              <a:rPr lang="es-MX" dirty="0" err="1"/>
              <a:t>since</a:t>
            </a:r>
            <a:r>
              <a:rPr lang="es-MX" dirty="0"/>
              <a:t> 2006</a:t>
            </a:r>
          </a:p>
        </p:txBody>
      </p:sp>
    </p:spTree>
    <p:extLst>
      <p:ext uri="{BB962C8B-B14F-4D97-AF65-F5344CB8AC3E}">
        <p14:creationId xmlns:p14="http://schemas.microsoft.com/office/powerpoint/2010/main" val="425141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0E71-FCD3-4B7D-A50E-6ABA6FD28DA9}"/>
              </a:ext>
            </a:extLst>
          </p:cNvPr>
          <p:cNvSpPr>
            <a:spLocks noGrp="1"/>
          </p:cNvSpPr>
          <p:nvPr>
            <p:ph type="title"/>
          </p:nvPr>
        </p:nvSpPr>
        <p:spPr/>
        <p:txBody>
          <a:bodyPr/>
          <a:lstStyle/>
          <a:p>
            <a:endParaRPr lang="es-MX"/>
          </a:p>
        </p:txBody>
      </p:sp>
      <p:pic>
        <p:nvPicPr>
          <p:cNvPr id="4" name="Content Placeholder 3">
            <a:extLst>
              <a:ext uri="{FF2B5EF4-FFF2-40B4-BE49-F238E27FC236}">
                <a16:creationId xmlns:a16="http://schemas.microsoft.com/office/drawing/2014/main" id="{8852D34C-406B-43E3-96C5-46D875F2AC03}"/>
              </a:ext>
            </a:extLst>
          </p:cNvPr>
          <p:cNvPicPr>
            <a:picLocks noGrp="1" noChangeAspect="1"/>
          </p:cNvPicPr>
          <p:nvPr>
            <p:ph idx="1"/>
          </p:nvPr>
        </p:nvPicPr>
        <p:blipFill>
          <a:blip r:embed="rId2"/>
          <a:stretch>
            <a:fillRect/>
          </a:stretch>
        </p:blipFill>
        <p:spPr>
          <a:xfrm>
            <a:off x="735806" y="2386806"/>
            <a:ext cx="6096000" cy="3429000"/>
          </a:xfrm>
          <a:prstGeom prst="rect">
            <a:avLst/>
          </a:prstGeom>
        </p:spPr>
      </p:pic>
    </p:spTree>
    <p:extLst>
      <p:ext uri="{BB962C8B-B14F-4D97-AF65-F5344CB8AC3E}">
        <p14:creationId xmlns:p14="http://schemas.microsoft.com/office/powerpoint/2010/main" val="108552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7D38-B4A0-4714-96B6-AB610905864C}"/>
              </a:ext>
            </a:extLst>
          </p:cNvPr>
          <p:cNvSpPr>
            <a:spLocks noGrp="1"/>
          </p:cNvSpPr>
          <p:nvPr>
            <p:ph type="title"/>
          </p:nvPr>
        </p:nvSpPr>
        <p:spPr/>
        <p:txBody>
          <a:bodyPr>
            <a:normAutofit/>
          </a:bodyPr>
          <a:lstStyle/>
          <a:p>
            <a:r>
              <a:rPr lang="es-MX" dirty="0"/>
              <a:t>Jornada Contra Las Deudas Ilegitimas</a:t>
            </a:r>
          </a:p>
        </p:txBody>
      </p:sp>
      <p:pic>
        <p:nvPicPr>
          <p:cNvPr id="5" name="Content Placeholder 4">
            <a:extLst>
              <a:ext uri="{FF2B5EF4-FFF2-40B4-BE49-F238E27FC236}">
                <a16:creationId xmlns:a16="http://schemas.microsoft.com/office/drawing/2014/main" id="{AF42AA91-8DE8-4E00-BBC1-5BD38A3C4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14028"/>
            <a:ext cx="7105909" cy="4629944"/>
          </a:xfrm>
        </p:spPr>
      </p:pic>
      <p:sp>
        <p:nvSpPr>
          <p:cNvPr id="6" name="TextBox 5">
            <a:extLst>
              <a:ext uri="{FF2B5EF4-FFF2-40B4-BE49-F238E27FC236}">
                <a16:creationId xmlns:a16="http://schemas.microsoft.com/office/drawing/2014/main" id="{0BB992FE-0435-4CC3-8756-64CA848F7F08}"/>
              </a:ext>
            </a:extLst>
          </p:cNvPr>
          <p:cNvSpPr txBox="1"/>
          <p:nvPr/>
        </p:nvSpPr>
        <p:spPr>
          <a:xfrm>
            <a:off x="609600" y="5943600"/>
            <a:ext cx="8723733" cy="369332"/>
          </a:xfrm>
          <a:prstGeom prst="rect">
            <a:avLst/>
          </a:prstGeom>
          <a:noFill/>
        </p:spPr>
        <p:txBody>
          <a:bodyPr wrap="square" rtlCol="0">
            <a:spAutoFit/>
          </a:bodyPr>
          <a:lstStyle/>
          <a:p>
            <a:r>
              <a:rPr lang="es-MX" dirty="0"/>
              <a:t>http://www.cadtm.org/Puerto-Rico-Exito-de-las-Jornadas-Contra-las-Deudas-Ilegitimas</a:t>
            </a:r>
          </a:p>
        </p:txBody>
      </p:sp>
    </p:spTree>
    <p:extLst>
      <p:ext uri="{BB962C8B-B14F-4D97-AF65-F5344CB8AC3E}">
        <p14:creationId xmlns:p14="http://schemas.microsoft.com/office/powerpoint/2010/main" val="25355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6911526" cy="523220"/>
          </a:xfrm>
          <a:prstGeom prst="rect">
            <a:avLst/>
          </a:prstGeom>
          <a:noFill/>
        </p:spPr>
        <p:txBody>
          <a:bodyPr wrap="square" rtlCol="0">
            <a:spAutoFit/>
          </a:bodyPr>
          <a:lstStyle/>
          <a:p>
            <a:r>
              <a:rPr lang="es-PR" sz="2800" b="1" dirty="0"/>
              <a:t>A </a:t>
            </a:r>
            <a:r>
              <a:rPr lang="es-PR" sz="2800" b="1" dirty="0" err="1"/>
              <a:t>phenomenal</a:t>
            </a:r>
            <a:r>
              <a:rPr lang="es-PR" sz="2800" b="1" dirty="0"/>
              <a:t> </a:t>
            </a:r>
            <a:r>
              <a:rPr lang="es-PR" sz="2800" b="1" dirty="0" err="1"/>
              <a:t>drain</a:t>
            </a:r>
            <a:r>
              <a:rPr lang="es-PR" sz="2800" b="1" dirty="0"/>
              <a:t> of </a:t>
            </a:r>
            <a:r>
              <a:rPr lang="es-PR" sz="2800" b="1" dirty="0" err="1"/>
              <a:t>profits</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graphicFrame>
        <p:nvGraphicFramePr>
          <p:cNvPr id="11" name="Content Placeholder 3"/>
          <p:cNvGraphicFramePr>
            <a:graphicFrameLocks noGrp="1"/>
          </p:cNvGraphicFramePr>
          <p:nvPr>
            <p:ph idx="1"/>
            <p:extLst>
              <p:ext uri="{D42A27DB-BD31-4B8C-83A1-F6EECF244321}">
                <p14:modId xmlns:p14="http://schemas.microsoft.com/office/powerpoint/2010/main" val="147860469"/>
              </p:ext>
            </p:extLst>
          </p:nvPr>
        </p:nvGraphicFramePr>
        <p:xfrm>
          <a:off x="3608163" y="1219200"/>
          <a:ext cx="5237017" cy="4343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04800" y="1219200"/>
            <a:ext cx="2971800" cy="4370427"/>
          </a:xfrm>
          <a:prstGeom prst="rect">
            <a:avLst/>
          </a:prstGeom>
          <a:noFill/>
        </p:spPr>
        <p:txBody>
          <a:bodyPr wrap="square" rtlCol="0">
            <a:spAutoFit/>
          </a:bodyPr>
          <a:lstStyle/>
          <a:p>
            <a:r>
              <a:rPr lang="en-US" sz="2000" dirty="0"/>
              <a:t>Beginning in the 1970s, Puerto Rico’s economy began to suffer a drain of profits, to the point where the measure of total income produced in the island, the Gross Domestic Product, began to separate dramatically from the measure of income that residents own, the Gross National Product or GNP. </a:t>
            </a:r>
          </a:p>
          <a:p>
            <a:endParaRPr lang="en-US" dirty="0"/>
          </a:p>
        </p:txBody>
      </p:sp>
    </p:spTree>
    <p:extLst>
      <p:ext uri="{BB962C8B-B14F-4D97-AF65-F5344CB8AC3E}">
        <p14:creationId xmlns:p14="http://schemas.microsoft.com/office/powerpoint/2010/main" val="322847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6911526" cy="523220"/>
          </a:xfrm>
          <a:prstGeom prst="rect">
            <a:avLst/>
          </a:prstGeom>
          <a:noFill/>
        </p:spPr>
        <p:txBody>
          <a:bodyPr wrap="square" rtlCol="0">
            <a:spAutoFit/>
          </a:bodyPr>
          <a:lstStyle/>
          <a:p>
            <a:r>
              <a:rPr lang="en-US" sz="2800" dirty="0"/>
              <a:t>Extraordinary volume of repatriated profits</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4413516"/>
          </a:xfrm>
          <a:prstGeom prst="rect">
            <a:avLst/>
          </a:prstGeom>
          <a:noFill/>
        </p:spPr>
        <p:txBody>
          <a:bodyPr wrap="square" rtlCol="0">
            <a:spAutoFit/>
          </a:bodyPr>
          <a:lstStyle/>
          <a:p>
            <a:r>
              <a:rPr lang="en-US" sz="2400" dirty="0"/>
              <a:t>This divergence owes itself to the extraordinary volume of profits that leave Puerto Rico into the hands of the foreign investors that control its economy. A third of the income that is generated in Puerto Rico leaves the country each year in the form of repatriated profits. In other words, the gross National Product of Puerto Rico, or the income that belongs to the residents of the island, is 67% of the total income generated there; the other third is taken away by U.S. corporations</a:t>
            </a: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8814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52400" y="228600"/>
            <a:ext cx="8534400" cy="400110"/>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2000" dirty="0">
                <a:solidFill>
                  <a:schemeClr val="tx1">
                    <a:lumMod val="95000"/>
                    <a:lumOff val="5000"/>
                  </a:schemeClr>
                </a:solidFill>
              </a:rPr>
              <a:t>Puerto Rico, GDP Decomposed into GNP and Repatriated Profits</a:t>
            </a: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82703866"/>
              </p:ext>
            </p:extLst>
          </p:nvPr>
        </p:nvGraphicFramePr>
        <p:xfrm>
          <a:off x="907961" y="990600"/>
          <a:ext cx="7467600" cy="4800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139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1066800" y="228600"/>
            <a:ext cx="8077200" cy="523220"/>
          </a:xfrm>
          <a:prstGeom prst="rect">
            <a:avLst/>
          </a:prstGeom>
          <a:noFill/>
        </p:spPr>
        <p:txBody>
          <a:bodyPr wrap="square" rtlCol="0">
            <a:spAutoFit/>
          </a:bodyPr>
          <a:lstStyle/>
          <a:p>
            <a:r>
              <a:rPr lang="en-US" sz="2800" dirty="0"/>
              <a:t>Drain of Profits</a:t>
            </a:r>
            <a:endParaRPr lang="en-US" sz="2800" kern="1800" spc="50" dirty="0">
              <a:solidFill>
                <a:schemeClr val="bg1"/>
              </a:solidFill>
              <a:latin typeface="Verdana" pitchFamily="34" charset="0"/>
              <a:ea typeface="Verdana" pitchFamily="34" charset="0"/>
              <a:cs typeface="Verdana" pitchFamily="34" charset="0"/>
            </a:endParaRPr>
          </a:p>
        </p:txBody>
      </p:sp>
      <p:pic>
        <p:nvPicPr>
          <p:cNvPr id="4" name="Picture 3" descr="UCLA_Do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324600"/>
            <a:ext cx="1880709" cy="382962"/>
          </a:xfrm>
          <a:prstGeom prst="rect">
            <a:avLst/>
          </a:prstGeom>
        </p:spPr>
      </p:pic>
      <p:sp>
        <p:nvSpPr>
          <p:cNvPr id="6" name="TextBox 5"/>
          <p:cNvSpPr txBox="1"/>
          <p:nvPr/>
        </p:nvSpPr>
        <p:spPr>
          <a:xfrm>
            <a:off x="914400" y="1981200"/>
            <a:ext cx="7620000" cy="1089529"/>
          </a:xfrm>
          <a:prstGeom prst="rect">
            <a:avLst/>
          </a:prstGeom>
          <a:noFill/>
        </p:spPr>
        <p:txBody>
          <a:bodyPr wrap="square" rtlCol="0">
            <a:spAutoFit/>
          </a:bodyPr>
          <a:lstStyle/>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a:p>
            <a:pPr>
              <a:lnSpc>
                <a:spcPct val="90000"/>
              </a:lnSpc>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pic>
        <p:nvPicPr>
          <p:cNvPr id="5" name="Picture 2" descr="39497E9A-C455-4642-BD9D-1AD298E4D6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228" y="1447800"/>
            <a:ext cx="5238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066800"/>
            <a:ext cx="3200400" cy="4678204"/>
          </a:xfrm>
          <a:prstGeom prst="rect">
            <a:avLst/>
          </a:prstGeom>
          <a:noFill/>
        </p:spPr>
        <p:txBody>
          <a:bodyPr wrap="square" rtlCol="0">
            <a:spAutoFit/>
          </a:bodyPr>
          <a:lstStyle/>
          <a:p>
            <a:r>
              <a:rPr lang="en-US" sz="2000" dirty="0"/>
              <a:t>This is a phenomenal drain of resources in an economy controlled primarily by American multinational corporations. In the graph above, the columns represent the Gross Domestic Product of Puerto Rico, broken down into the part belonging to the island’s residents (GNP) and the part of the income that U.S. investors take home in the form of repatriated profits. </a:t>
            </a:r>
          </a:p>
          <a:p>
            <a:endParaRPr lang="en-US" dirty="0"/>
          </a:p>
        </p:txBody>
      </p:sp>
    </p:spTree>
    <p:extLst>
      <p:ext uri="{BB962C8B-B14F-4D97-AF65-F5344CB8AC3E}">
        <p14:creationId xmlns:p14="http://schemas.microsoft.com/office/powerpoint/2010/main" val="2234521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145</TotalTime>
  <Words>1772</Words>
  <Application>Microsoft Office PowerPoint</Application>
  <PresentationFormat>On-screen Show (4:3)</PresentationFormat>
  <Paragraphs>232</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Rounded MT Bold</vt:lpstr>
      <vt:lpstr>Calibri</vt:lpstr>
      <vt:lpstr>Trebuchet MS</vt:lpstr>
      <vt:lpstr>Verdana</vt:lpstr>
      <vt:lpstr>Wingdings</vt:lpstr>
      <vt:lpstr>Wingdings 3</vt:lpstr>
      <vt:lpstr>Facet</vt:lpstr>
      <vt:lpstr>PowerPoint Presentation</vt:lpstr>
      <vt:lpstr>PowerPoint Presentation</vt:lpstr>
      <vt:lpstr>PowerPoint Presentation</vt:lpstr>
      <vt:lpstr>PowerPoint Presentation</vt:lpstr>
      <vt:lpstr>Jornada Contra Las Deudas Ilegitimas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Crisis Made in the USA-- Section 936 Phaseout</vt:lpstr>
      <vt:lpstr>Toll Gate Tax</vt:lpstr>
      <vt:lpstr>COFINA-  Created precisely in 2006, the year the phaseout of 936 ended</vt:lpstr>
      <vt:lpstr>PROMESA- – loss of sovereignty </vt:lpstr>
      <vt:lpstr>PowerPoint Presentation</vt:lpstr>
      <vt:lpstr>PowerPoint Presentation</vt:lpstr>
      <vt:lpstr>PowerPoint Presentation</vt:lpstr>
      <vt:lpstr> Puerto Rican Exodus: One Year Since Hurricane Maria </vt:lpstr>
      <vt:lpstr>PowerPoint Presentation</vt:lpstr>
      <vt:lpstr>PowerPoint Presentation</vt:lpstr>
      <vt:lpstr>PowerPoint Presentation</vt:lpstr>
      <vt:lpstr>Effects of Out Migration</vt:lpstr>
      <vt:lpstr>New COFINA Agreement</vt:lpstr>
      <vt:lpstr>Fiscal Review Board suing….</vt:lpstr>
      <vt:lpstr>Some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cjayala</dc:creator>
  <cp:lastModifiedBy>Cesar J. Ayala</cp:lastModifiedBy>
  <cp:revision>32</cp:revision>
  <dcterms:created xsi:type="dcterms:W3CDTF">2016-05-22T19:13:57Z</dcterms:created>
  <dcterms:modified xsi:type="dcterms:W3CDTF">2019-05-06T05:49:17Z</dcterms:modified>
</cp:coreProperties>
</file>